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30243463" cy="42484675"/>
  <p:notesSz cx="6858000" cy="9144000"/>
  <p:defaultTextStyle>
    <a:defPPr>
      <a:defRPr lang="en-US"/>
    </a:defPPr>
    <a:lvl1pPr marL="0" algn="l" defTabSz="4155857" rtl="0" eaLnBrk="1" latinLnBrk="0" hangingPunct="1">
      <a:defRPr sz="8200" kern="1200">
        <a:solidFill>
          <a:schemeClr val="tx1"/>
        </a:solidFill>
        <a:latin typeface="+mn-lt"/>
        <a:ea typeface="+mn-ea"/>
        <a:cs typeface="+mn-cs"/>
      </a:defRPr>
    </a:lvl1pPr>
    <a:lvl2pPr marL="2077928" algn="l" defTabSz="4155857" rtl="0" eaLnBrk="1" latinLnBrk="0" hangingPunct="1">
      <a:defRPr sz="8200" kern="1200">
        <a:solidFill>
          <a:schemeClr val="tx1"/>
        </a:solidFill>
        <a:latin typeface="+mn-lt"/>
        <a:ea typeface="+mn-ea"/>
        <a:cs typeface="+mn-cs"/>
      </a:defRPr>
    </a:lvl2pPr>
    <a:lvl3pPr marL="4155857" algn="l" defTabSz="4155857" rtl="0" eaLnBrk="1" latinLnBrk="0" hangingPunct="1">
      <a:defRPr sz="8200" kern="1200">
        <a:solidFill>
          <a:schemeClr val="tx1"/>
        </a:solidFill>
        <a:latin typeface="+mn-lt"/>
        <a:ea typeface="+mn-ea"/>
        <a:cs typeface="+mn-cs"/>
      </a:defRPr>
    </a:lvl3pPr>
    <a:lvl4pPr marL="6233785" algn="l" defTabSz="4155857" rtl="0" eaLnBrk="1" latinLnBrk="0" hangingPunct="1">
      <a:defRPr sz="8200" kern="1200">
        <a:solidFill>
          <a:schemeClr val="tx1"/>
        </a:solidFill>
        <a:latin typeface="+mn-lt"/>
        <a:ea typeface="+mn-ea"/>
        <a:cs typeface="+mn-cs"/>
      </a:defRPr>
    </a:lvl4pPr>
    <a:lvl5pPr marL="8311713" algn="l" defTabSz="4155857" rtl="0" eaLnBrk="1" latinLnBrk="0" hangingPunct="1">
      <a:defRPr sz="8200" kern="1200">
        <a:solidFill>
          <a:schemeClr val="tx1"/>
        </a:solidFill>
        <a:latin typeface="+mn-lt"/>
        <a:ea typeface="+mn-ea"/>
        <a:cs typeface="+mn-cs"/>
      </a:defRPr>
    </a:lvl5pPr>
    <a:lvl6pPr marL="10389641" algn="l" defTabSz="4155857" rtl="0" eaLnBrk="1" latinLnBrk="0" hangingPunct="1">
      <a:defRPr sz="8200" kern="1200">
        <a:solidFill>
          <a:schemeClr val="tx1"/>
        </a:solidFill>
        <a:latin typeface="+mn-lt"/>
        <a:ea typeface="+mn-ea"/>
        <a:cs typeface="+mn-cs"/>
      </a:defRPr>
    </a:lvl6pPr>
    <a:lvl7pPr marL="12467570" algn="l" defTabSz="4155857" rtl="0" eaLnBrk="1" latinLnBrk="0" hangingPunct="1">
      <a:defRPr sz="8200" kern="1200">
        <a:solidFill>
          <a:schemeClr val="tx1"/>
        </a:solidFill>
        <a:latin typeface="+mn-lt"/>
        <a:ea typeface="+mn-ea"/>
        <a:cs typeface="+mn-cs"/>
      </a:defRPr>
    </a:lvl7pPr>
    <a:lvl8pPr marL="14545498" algn="l" defTabSz="4155857" rtl="0" eaLnBrk="1" latinLnBrk="0" hangingPunct="1">
      <a:defRPr sz="8200" kern="1200">
        <a:solidFill>
          <a:schemeClr val="tx1"/>
        </a:solidFill>
        <a:latin typeface="+mn-lt"/>
        <a:ea typeface="+mn-ea"/>
        <a:cs typeface="+mn-cs"/>
      </a:defRPr>
    </a:lvl8pPr>
    <a:lvl9pPr marL="16623426" algn="l" defTabSz="4155857"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9" autoAdjust="0"/>
    <p:restoredTop sz="93194" autoAdjust="0"/>
  </p:normalViewPr>
  <p:slideViewPr>
    <p:cSldViewPr>
      <p:cViewPr>
        <p:scale>
          <a:sx n="15" d="100"/>
          <a:sy n="15" d="100"/>
        </p:scale>
        <p:origin x="-1824" y="768"/>
      </p:cViewPr>
      <p:guideLst>
        <p:guide orient="horz" pos="13381"/>
        <p:guide pos="95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F9C46F-8035-4E9E-8F61-C88D3D93DAE2}" type="datetimeFigureOut">
              <a:rPr lang="en-GB" smtClean="0"/>
              <a:t>27/02/2018</a:t>
            </a:fld>
            <a:endParaRPr lang="en-GB"/>
          </a:p>
        </p:txBody>
      </p:sp>
      <p:sp>
        <p:nvSpPr>
          <p:cNvPr id="4" name="Slide Image Placeholder 3"/>
          <p:cNvSpPr>
            <a:spLocks noGrp="1" noRot="1" noChangeAspect="1"/>
          </p:cNvSpPr>
          <p:nvPr>
            <p:ph type="sldImg" idx="2"/>
          </p:nvPr>
        </p:nvSpPr>
        <p:spPr>
          <a:xfrm>
            <a:off x="2208213" y="685800"/>
            <a:ext cx="244157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DBC54-AF65-4B98-AFF9-9949638AFE18}" type="slidenum">
              <a:rPr lang="en-GB" smtClean="0"/>
              <a:t>‹#›</a:t>
            </a:fld>
            <a:endParaRPr lang="en-GB"/>
          </a:p>
        </p:txBody>
      </p:sp>
    </p:spTree>
    <p:extLst>
      <p:ext uri="{BB962C8B-B14F-4D97-AF65-F5344CB8AC3E}">
        <p14:creationId xmlns:p14="http://schemas.microsoft.com/office/powerpoint/2010/main" val="16270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1DBC54-AF65-4B98-AFF9-9949638AFE18}" type="slidenum">
              <a:rPr lang="en-GB" smtClean="0"/>
              <a:t>1</a:t>
            </a:fld>
            <a:endParaRPr lang="en-GB"/>
          </a:p>
        </p:txBody>
      </p:sp>
    </p:spTree>
    <p:extLst>
      <p:ext uri="{BB962C8B-B14F-4D97-AF65-F5344CB8AC3E}">
        <p14:creationId xmlns:p14="http://schemas.microsoft.com/office/powerpoint/2010/main" val="383991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260" y="13197794"/>
            <a:ext cx="25706944" cy="9106667"/>
          </a:xfrm>
        </p:spPr>
        <p:txBody>
          <a:bodyPr/>
          <a:lstStyle/>
          <a:p>
            <a:r>
              <a:rPr lang="en-US" smtClean="0"/>
              <a:t>Click to edit Master title style</a:t>
            </a:r>
            <a:endParaRPr lang="en-GB"/>
          </a:p>
        </p:txBody>
      </p:sp>
      <p:sp>
        <p:nvSpPr>
          <p:cNvPr id="3" name="Subtitle 2"/>
          <p:cNvSpPr>
            <a:spLocks noGrp="1"/>
          </p:cNvSpPr>
          <p:nvPr>
            <p:ph type="subTitle" idx="1"/>
          </p:nvPr>
        </p:nvSpPr>
        <p:spPr>
          <a:xfrm>
            <a:off x="4536520" y="24074649"/>
            <a:ext cx="21170424" cy="10857195"/>
          </a:xfrm>
        </p:spPr>
        <p:txBody>
          <a:bodyPr/>
          <a:lstStyle>
            <a:lvl1pPr marL="0" indent="0" algn="ctr">
              <a:buNone/>
              <a:defRPr>
                <a:solidFill>
                  <a:schemeClr val="tx1">
                    <a:tint val="75000"/>
                  </a:schemeClr>
                </a:solidFill>
              </a:defRPr>
            </a:lvl1pPr>
            <a:lvl2pPr marL="2077928" indent="0" algn="ctr">
              <a:buNone/>
              <a:defRPr>
                <a:solidFill>
                  <a:schemeClr val="tx1">
                    <a:tint val="75000"/>
                  </a:schemeClr>
                </a:solidFill>
              </a:defRPr>
            </a:lvl2pPr>
            <a:lvl3pPr marL="4155857" indent="0" algn="ctr">
              <a:buNone/>
              <a:defRPr>
                <a:solidFill>
                  <a:schemeClr val="tx1">
                    <a:tint val="75000"/>
                  </a:schemeClr>
                </a:solidFill>
              </a:defRPr>
            </a:lvl3pPr>
            <a:lvl4pPr marL="6233785" indent="0" algn="ctr">
              <a:buNone/>
              <a:defRPr>
                <a:solidFill>
                  <a:schemeClr val="tx1">
                    <a:tint val="75000"/>
                  </a:schemeClr>
                </a:solidFill>
              </a:defRPr>
            </a:lvl4pPr>
            <a:lvl5pPr marL="8311713" indent="0" algn="ctr">
              <a:buNone/>
              <a:defRPr>
                <a:solidFill>
                  <a:schemeClr val="tx1">
                    <a:tint val="75000"/>
                  </a:schemeClr>
                </a:solidFill>
              </a:defRPr>
            </a:lvl5pPr>
            <a:lvl6pPr marL="10389641" indent="0" algn="ctr">
              <a:buNone/>
              <a:defRPr>
                <a:solidFill>
                  <a:schemeClr val="tx1">
                    <a:tint val="75000"/>
                  </a:schemeClr>
                </a:solidFill>
              </a:defRPr>
            </a:lvl6pPr>
            <a:lvl7pPr marL="12467570" indent="0" algn="ctr">
              <a:buNone/>
              <a:defRPr>
                <a:solidFill>
                  <a:schemeClr val="tx1">
                    <a:tint val="75000"/>
                  </a:schemeClr>
                </a:solidFill>
              </a:defRPr>
            </a:lvl7pPr>
            <a:lvl8pPr marL="14545498" indent="0" algn="ctr">
              <a:buNone/>
              <a:defRPr>
                <a:solidFill>
                  <a:schemeClr val="tx1">
                    <a:tint val="75000"/>
                  </a:schemeClr>
                </a:solidFill>
              </a:defRPr>
            </a:lvl8pPr>
            <a:lvl9pPr marL="1662342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528BDB-F47B-4D3B-990D-C4C2AC2EBFB8}"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378488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528BDB-F47B-4D3B-990D-C4C2AC2EBFB8}"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390225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44881" y="2271755"/>
            <a:ext cx="5103587" cy="4832631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34132" y="2271755"/>
            <a:ext cx="14806698" cy="483263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528BDB-F47B-4D3B-990D-C4C2AC2EBFB8}"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12069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528BDB-F47B-4D3B-990D-C4C2AC2EBFB8}"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210107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9026" y="27300339"/>
            <a:ext cx="25706944" cy="8437929"/>
          </a:xfrm>
        </p:spPr>
        <p:txBody>
          <a:bodyPr anchor="t"/>
          <a:lstStyle>
            <a:lvl1pPr algn="l">
              <a:defRPr sz="18200" b="1" cap="all"/>
            </a:lvl1pPr>
          </a:lstStyle>
          <a:p>
            <a:r>
              <a:rPr lang="en-US" smtClean="0"/>
              <a:t>Click to edit Master title style</a:t>
            </a:r>
            <a:endParaRPr lang="en-GB"/>
          </a:p>
        </p:txBody>
      </p:sp>
      <p:sp>
        <p:nvSpPr>
          <p:cNvPr id="3" name="Text Placeholder 2"/>
          <p:cNvSpPr>
            <a:spLocks noGrp="1"/>
          </p:cNvSpPr>
          <p:nvPr>
            <p:ph type="body" idx="1"/>
          </p:nvPr>
        </p:nvSpPr>
        <p:spPr>
          <a:xfrm>
            <a:off x="2389026" y="18006823"/>
            <a:ext cx="25706944" cy="9293518"/>
          </a:xfrm>
        </p:spPr>
        <p:txBody>
          <a:bodyPr anchor="b"/>
          <a:lstStyle>
            <a:lvl1pPr marL="0" indent="0">
              <a:buNone/>
              <a:defRPr sz="9100">
                <a:solidFill>
                  <a:schemeClr val="tx1">
                    <a:tint val="75000"/>
                  </a:schemeClr>
                </a:solidFill>
              </a:defRPr>
            </a:lvl1pPr>
            <a:lvl2pPr marL="2077928" indent="0">
              <a:buNone/>
              <a:defRPr sz="8200">
                <a:solidFill>
                  <a:schemeClr val="tx1">
                    <a:tint val="75000"/>
                  </a:schemeClr>
                </a:solidFill>
              </a:defRPr>
            </a:lvl2pPr>
            <a:lvl3pPr marL="4155857" indent="0">
              <a:buNone/>
              <a:defRPr sz="7300">
                <a:solidFill>
                  <a:schemeClr val="tx1">
                    <a:tint val="75000"/>
                  </a:schemeClr>
                </a:solidFill>
              </a:defRPr>
            </a:lvl3pPr>
            <a:lvl4pPr marL="6233785" indent="0">
              <a:buNone/>
              <a:defRPr sz="6400">
                <a:solidFill>
                  <a:schemeClr val="tx1">
                    <a:tint val="75000"/>
                  </a:schemeClr>
                </a:solidFill>
              </a:defRPr>
            </a:lvl4pPr>
            <a:lvl5pPr marL="8311713" indent="0">
              <a:buNone/>
              <a:defRPr sz="6400">
                <a:solidFill>
                  <a:schemeClr val="tx1">
                    <a:tint val="75000"/>
                  </a:schemeClr>
                </a:solidFill>
              </a:defRPr>
            </a:lvl5pPr>
            <a:lvl6pPr marL="10389641" indent="0">
              <a:buNone/>
              <a:defRPr sz="6400">
                <a:solidFill>
                  <a:schemeClr val="tx1">
                    <a:tint val="75000"/>
                  </a:schemeClr>
                </a:solidFill>
              </a:defRPr>
            </a:lvl6pPr>
            <a:lvl7pPr marL="12467570" indent="0">
              <a:buNone/>
              <a:defRPr sz="6400">
                <a:solidFill>
                  <a:schemeClr val="tx1">
                    <a:tint val="75000"/>
                  </a:schemeClr>
                </a:solidFill>
              </a:defRPr>
            </a:lvl7pPr>
            <a:lvl8pPr marL="14545498" indent="0">
              <a:buNone/>
              <a:defRPr sz="6400">
                <a:solidFill>
                  <a:schemeClr val="tx1">
                    <a:tint val="75000"/>
                  </a:schemeClr>
                </a:solidFill>
              </a:defRPr>
            </a:lvl8pPr>
            <a:lvl9pPr marL="16623426"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528BDB-F47B-4D3B-990D-C4C2AC2EBFB8}"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379842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34132" y="13217457"/>
            <a:ext cx="9955140" cy="37380618"/>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593330" y="13217457"/>
            <a:ext cx="9955140" cy="37380618"/>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528BDB-F47B-4D3B-990D-C4C2AC2EBFB8}" type="datetimeFigureOut">
              <a:rPr lang="en-GB" smtClean="0"/>
              <a:t>27/02/2018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156923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173" y="1701357"/>
            <a:ext cx="27219117" cy="708077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2175" y="9509882"/>
            <a:ext cx="13362782" cy="3963266"/>
          </a:xfrm>
        </p:spPr>
        <p:txBody>
          <a:bodyPr anchor="b"/>
          <a:lstStyle>
            <a:lvl1pPr marL="0" indent="0">
              <a:buNone/>
              <a:defRPr sz="10900" b="1"/>
            </a:lvl1pPr>
            <a:lvl2pPr marL="2077928" indent="0">
              <a:buNone/>
              <a:defRPr sz="9100" b="1"/>
            </a:lvl2pPr>
            <a:lvl3pPr marL="4155857" indent="0">
              <a:buNone/>
              <a:defRPr sz="8200" b="1"/>
            </a:lvl3pPr>
            <a:lvl4pPr marL="6233785" indent="0">
              <a:buNone/>
              <a:defRPr sz="7300" b="1"/>
            </a:lvl4pPr>
            <a:lvl5pPr marL="8311713" indent="0">
              <a:buNone/>
              <a:defRPr sz="7300" b="1"/>
            </a:lvl5pPr>
            <a:lvl6pPr marL="10389641" indent="0">
              <a:buNone/>
              <a:defRPr sz="7300" b="1"/>
            </a:lvl6pPr>
            <a:lvl7pPr marL="12467570" indent="0">
              <a:buNone/>
              <a:defRPr sz="7300" b="1"/>
            </a:lvl7pPr>
            <a:lvl8pPr marL="14545498" indent="0">
              <a:buNone/>
              <a:defRPr sz="7300" b="1"/>
            </a:lvl8pPr>
            <a:lvl9pPr marL="16623426"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2175" y="13473148"/>
            <a:ext cx="13362782" cy="24477863"/>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63262" y="9509882"/>
            <a:ext cx="13368030" cy="3963266"/>
          </a:xfrm>
        </p:spPr>
        <p:txBody>
          <a:bodyPr anchor="b"/>
          <a:lstStyle>
            <a:lvl1pPr marL="0" indent="0">
              <a:buNone/>
              <a:defRPr sz="10900" b="1"/>
            </a:lvl1pPr>
            <a:lvl2pPr marL="2077928" indent="0">
              <a:buNone/>
              <a:defRPr sz="9100" b="1"/>
            </a:lvl2pPr>
            <a:lvl3pPr marL="4155857" indent="0">
              <a:buNone/>
              <a:defRPr sz="8200" b="1"/>
            </a:lvl3pPr>
            <a:lvl4pPr marL="6233785" indent="0">
              <a:buNone/>
              <a:defRPr sz="7300" b="1"/>
            </a:lvl4pPr>
            <a:lvl5pPr marL="8311713" indent="0">
              <a:buNone/>
              <a:defRPr sz="7300" b="1"/>
            </a:lvl5pPr>
            <a:lvl6pPr marL="10389641" indent="0">
              <a:buNone/>
              <a:defRPr sz="7300" b="1"/>
            </a:lvl6pPr>
            <a:lvl7pPr marL="12467570" indent="0">
              <a:buNone/>
              <a:defRPr sz="7300" b="1"/>
            </a:lvl7pPr>
            <a:lvl8pPr marL="14545498" indent="0">
              <a:buNone/>
              <a:defRPr sz="7300" b="1"/>
            </a:lvl8pPr>
            <a:lvl9pPr marL="16623426"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63262" y="13473148"/>
            <a:ext cx="13368030" cy="24477863"/>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528BDB-F47B-4D3B-990D-C4C2AC2EBFB8}" type="datetimeFigureOut">
              <a:rPr lang="en-GB" smtClean="0"/>
              <a:t>27/02/2018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213202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528BDB-F47B-4D3B-990D-C4C2AC2EBFB8}" type="datetimeFigureOut">
              <a:rPr lang="en-GB" smtClean="0"/>
              <a:t>27/02/2018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220614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28BDB-F47B-4D3B-990D-C4C2AC2EBFB8}" type="datetimeFigureOut">
              <a:rPr lang="en-GB" smtClean="0"/>
              <a:t>27/02/2018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106593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175" y="1691521"/>
            <a:ext cx="9949892" cy="7198792"/>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1824354" y="1691523"/>
            <a:ext cx="16906938" cy="36259495"/>
          </a:xfrm>
        </p:spPr>
        <p:txBody>
          <a:bodyPr/>
          <a:lstStyle>
            <a:lvl1pPr>
              <a:defRPr sz="145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2175" y="8890316"/>
            <a:ext cx="9949892" cy="29060702"/>
          </a:xfrm>
        </p:spPr>
        <p:txBody>
          <a:bodyPr/>
          <a:lstStyle>
            <a:lvl1pPr marL="0" indent="0">
              <a:buNone/>
              <a:defRPr sz="6400"/>
            </a:lvl1pPr>
            <a:lvl2pPr marL="2077928" indent="0">
              <a:buNone/>
              <a:defRPr sz="5500"/>
            </a:lvl2pPr>
            <a:lvl3pPr marL="4155857" indent="0">
              <a:buNone/>
              <a:defRPr sz="4500"/>
            </a:lvl3pPr>
            <a:lvl4pPr marL="6233785" indent="0">
              <a:buNone/>
              <a:defRPr sz="4100"/>
            </a:lvl4pPr>
            <a:lvl5pPr marL="8311713" indent="0">
              <a:buNone/>
              <a:defRPr sz="4100"/>
            </a:lvl5pPr>
            <a:lvl6pPr marL="10389641" indent="0">
              <a:buNone/>
              <a:defRPr sz="4100"/>
            </a:lvl6pPr>
            <a:lvl7pPr marL="12467570" indent="0">
              <a:buNone/>
              <a:defRPr sz="4100"/>
            </a:lvl7pPr>
            <a:lvl8pPr marL="14545498" indent="0">
              <a:buNone/>
              <a:defRPr sz="4100"/>
            </a:lvl8pPr>
            <a:lvl9pPr marL="16623426"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28BDB-F47B-4D3B-990D-C4C2AC2EBFB8}" type="datetimeFigureOut">
              <a:rPr lang="en-GB" smtClean="0"/>
              <a:t>27/02/2018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234905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930" y="29739275"/>
            <a:ext cx="18146078" cy="3510891"/>
          </a:xfrm>
        </p:spPr>
        <p:txBody>
          <a:bodyPr anchor="b"/>
          <a:lstStyle>
            <a:lvl1pPr algn="l">
              <a:defRPr sz="9100" b="1"/>
            </a:lvl1pPr>
          </a:lstStyle>
          <a:p>
            <a:r>
              <a:rPr lang="en-US" smtClean="0"/>
              <a:t>Click to edit Master title style</a:t>
            </a:r>
            <a:endParaRPr lang="en-GB"/>
          </a:p>
        </p:txBody>
      </p:sp>
      <p:sp>
        <p:nvSpPr>
          <p:cNvPr id="3" name="Picture Placeholder 2"/>
          <p:cNvSpPr>
            <a:spLocks noGrp="1"/>
          </p:cNvSpPr>
          <p:nvPr>
            <p:ph type="pic" idx="1"/>
          </p:nvPr>
        </p:nvSpPr>
        <p:spPr>
          <a:xfrm>
            <a:off x="5927930" y="3796083"/>
            <a:ext cx="18146078" cy="25490805"/>
          </a:xfrm>
        </p:spPr>
        <p:txBody>
          <a:bodyPr/>
          <a:lstStyle>
            <a:lvl1pPr marL="0" indent="0">
              <a:buNone/>
              <a:defRPr sz="14500"/>
            </a:lvl1pPr>
            <a:lvl2pPr marL="2077928" indent="0">
              <a:buNone/>
              <a:defRPr sz="12700"/>
            </a:lvl2pPr>
            <a:lvl3pPr marL="4155857" indent="0">
              <a:buNone/>
              <a:defRPr sz="10900"/>
            </a:lvl3pPr>
            <a:lvl4pPr marL="6233785" indent="0">
              <a:buNone/>
              <a:defRPr sz="9100"/>
            </a:lvl4pPr>
            <a:lvl5pPr marL="8311713" indent="0">
              <a:buNone/>
              <a:defRPr sz="9100"/>
            </a:lvl5pPr>
            <a:lvl6pPr marL="10389641" indent="0">
              <a:buNone/>
              <a:defRPr sz="9100"/>
            </a:lvl6pPr>
            <a:lvl7pPr marL="12467570" indent="0">
              <a:buNone/>
              <a:defRPr sz="9100"/>
            </a:lvl7pPr>
            <a:lvl8pPr marL="14545498" indent="0">
              <a:buNone/>
              <a:defRPr sz="9100"/>
            </a:lvl8pPr>
            <a:lvl9pPr marL="16623426" indent="0">
              <a:buNone/>
              <a:defRPr sz="9100"/>
            </a:lvl9pPr>
          </a:lstStyle>
          <a:p>
            <a:endParaRPr lang="en-GB"/>
          </a:p>
        </p:txBody>
      </p:sp>
      <p:sp>
        <p:nvSpPr>
          <p:cNvPr id="4" name="Text Placeholder 3"/>
          <p:cNvSpPr>
            <a:spLocks noGrp="1"/>
          </p:cNvSpPr>
          <p:nvPr>
            <p:ph type="body" sz="half" idx="2"/>
          </p:nvPr>
        </p:nvSpPr>
        <p:spPr>
          <a:xfrm>
            <a:off x="5927930" y="33250166"/>
            <a:ext cx="18146078" cy="4986044"/>
          </a:xfrm>
        </p:spPr>
        <p:txBody>
          <a:bodyPr/>
          <a:lstStyle>
            <a:lvl1pPr marL="0" indent="0">
              <a:buNone/>
              <a:defRPr sz="6400"/>
            </a:lvl1pPr>
            <a:lvl2pPr marL="2077928" indent="0">
              <a:buNone/>
              <a:defRPr sz="5500"/>
            </a:lvl2pPr>
            <a:lvl3pPr marL="4155857" indent="0">
              <a:buNone/>
              <a:defRPr sz="4500"/>
            </a:lvl3pPr>
            <a:lvl4pPr marL="6233785" indent="0">
              <a:buNone/>
              <a:defRPr sz="4100"/>
            </a:lvl4pPr>
            <a:lvl5pPr marL="8311713" indent="0">
              <a:buNone/>
              <a:defRPr sz="4100"/>
            </a:lvl5pPr>
            <a:lvl6pPr marL="10389641" indent="0">
              <a:buNone/>
              <a:defRPr sz="4100"/>
            </a:lvl6pPr>
            <a:lvl7pPr marL="12467570" indent="0">
              <a:buNone/>
              <a:defRPr sz="4100"/>
            </a:lvl7pPr>
            <a:lvl8pPr marL="14545498" indent="0">
              <a:buNone/>
              <a:defRPr sz="4100"/>
            </a:lvl8pPr>
            <a:lvl9pPr marL="16623426"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28BDB-F47B-4D3B-990D-C4C2AC2EBFB8}" type="datetimeFigureOut">
              <a:rPr lang="en-GB" smtClean="0"/>
              <a:t>27/02/2018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4C1E51-A9BA-4600-A26B-A924E2E4FE75}" type="slidenum">
              <a:rPr lang="en-GB" smtClean="0"/>
              <a:t>‹#›</a:t>
            </a:fld>
            <a:endParaRPr lang="en-GB"/>
          </a:p>
        </p:txBody>
      </p:sp>
    </p:spTree>
    <p:extLst>
      <p:ext uri="{BB962C8B-B14F-4D97-AF65-F5344CB8AC3E}">
        <p14:creationId xmlns:p14="http://schemas.microsoft.com/office/powerpoint/2010/main" val="140965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2173" y="1701357"/>
            <a:ext cx="27219117" cy="7080779"/>
          </a:xfrm>
          <a:prstGeom prst="rect">
            <a:avLst/>
          </a:prstGeom>
        </p:spPr>
        <p:txBody>
          <a:bodyPr vert="horz" lIns="415586" tIns="207793" rIns="415586" bIns="207793"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512173" y="9913098"/>
            <a:ext cx="27219117" cy="28037920"/>
          </a:xfrm>
          <a:prstGeom prst="rect">
            <a:avLst/>
          </a:prstGeom>
        </p:spPr>
        <p:txBody>
          <a:bodyPr vert="horz" lIns="415586" tIns="207793" rIns="415586" bIns="2077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512173" y="39377005"/>
            <a:ext cx="7056808" cy="2261914"/>
          </a:xfrm>
          <a:prstGeom prst="rect">
            <a:avLst/>
          </a:prstGeom>
        </p:spPr>
        <p:txBody>
          <a:bodyPr vert="horz" lIns="415586" tIns="207793" rIns="415586" bIns="207793" rtlCol="0" anchor="ctr"/>
          <a:lstStyle>
            <a:lvl1pPr algn="l">
              <a:defRPr sz="5500">
                <a:solidFill>
                  <a:schemeClr val="tx1">
                    <a:tint val="75000"/>
                  </a:schemeClr>
                </a:solidFill>
              </a:defRPr>
            </a:lvl1pPr>
          </a:lstStyle>
          <a:p>
            <a:fld id="{9F528BDB-F47B-4D3B-990D-C4C2AC2EBFB8}" type="datetimeFigureOut">
              <a:rPr lang="en-GB" smtClean="0"/>
              <a:t>27/02/2018</a:t>
            </a:fld>
            <a:endParaRPr lang="en-GB"/>
          </a:p>
        </p:txBody>
      </p:sp>
      <p:sp>
        <p:nvSpPr>
          <p:cNvPr id="5" name="Footer Placeholder 4"/>
          <p:cNvSpPr>
            <a:spLocks noGrp="1"/>
          </p:cNvSpPr>
          <p:nvPr>
            <p:ph type="ftr" sz="quarter" idx="3"/>
          </p:nvPr>
        </p:nvSpPr>
        <p:spPr>
          <a:xfrm>
            <a:off x="10333183" y="39377005"/>
            <a:ext cx="9577097" cy="2261914"/>
          </a:xfrm>
          <a:prstGeom prst="rect">
            <a:avLst/>
          </a:prstGeom>
        </p:spPr>
        <p:txBody>
          <a:bodyPr vert="horz" lIns="415586" tIns="207793" rIns="415586" bIns="207793" rtlCol="0" anchor="ctr"/>
          <a:lstStyle>
            <a:lvl1pPr algn="ctr">
              <a:defRPr sz="55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674482" y="39377005"/>
            <a:ext cx="7056808" cy="2261914"/>
          </a:xfrm>
          <a:prstGeom prst="rect">
            <a:avLst/>
          </a:prstGeom>
        </p:spPr>
        <p:txBody>
          <a:bodyPr vert="horz" lIns="415586" tIns="207793" rIns="415586" bIns="207793" rtlCol="0" anchor="ctr"/>
          <a:lstStyle>
            <a:lvl1pPr algn="r">
              <a:defRPr sz="5500">
                <a:solidFill>
                  <a:schemeClr val="tx1">
                    <a:tint val="75000"/>
                  </a:schemeClr>
                </a:solidFill>
              </a:defRPr>
            </a:lvl1pPr>
          </a:lstStyle>
          <a:p>
            <a:fld id="{CB4C1E51-A9BA-4600-A26B-A924E2E4FE75}" type="slidenum">
              <a:rPr lang="en-GB" smtClean="0"/>
              <a:t>‹#›</a:t>
            </a:fld>
            <a:endParaRPr lang="en-GB"/>
          </a:p>
        </p:txBody>
      </p:sp>
    </p:spTree>
    <p:extLst>
      <p:ext uri="{BB962C8B-B14F-4D97-AF65-F5344CB8AC3E}">
        <p14:creationId xmlns:p14="http://schemas.microsoft.com/office/powerpoint/2010/main" val="358538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55857" rtl="0" eaLnBrk="1" latinLnBrk="0" hangingPunct="1">
        <a:spcBef>
          <a:spcPct val="0"/>
        </a:spcBef>
        <a:buNone/>
        <a:defRPr sz="20000" kern="1200">
          <a:solidFill>
            <a:schemeClr val="tx1"/>
          </a:solidFill>
          <a:latin typeface="+mj-lt"/>
          <a:ea typeface="+mj-ea"/>
          <a:cs typeface="+mj-cs"/>
        </a:defRPr>
      </a:lvl1pPr>
    </p:titleStyle>
    <p:bodyStyle>
      <a:lvl1pPr marL="1558446" indent="-1558446" algn="l" defTabSz="4155857" rtl="0" eaLnBrk="1" latinLnBrk="0" hangingPunct="1">
        <a:spcBef>
          <a:spcPct val="20000"/>
        </a:spcBef>
        <a:buFont typeface="Arial" panose="020B0604020202020204" pitchFamily="34" charset="0"/>
        <a:buChar char="•"/>
        <a:defRPr sz="14500" kern="1200">
          <a:solidFill>
            <a:schemeClr val="tx1"/>
          </a:solidFill>
          <a:latin typeface="+mn-lt"/>
          <a:ea typeface="+mn-ea"/>
          <a:cs typeface="+mn-cs"/>
        </a:defRPr>
      </a:lvl1pPr>
      <a:lvl2pPr marL="3376633" indent="-1298705" algn="l" defTabSz="4155857" rtl="0" eaLnBrk="1" latinLnBrk="0" hangingPunct="1">
        <a:spcBef>
          <a:spcPct val="20000"/>
        </a:spcBef>
        <a:buFont typeface="Arial" panose="020B0604020202020204" pitchFamily="34" charset="0"/>
        <a:buChar char="–"/>
        <a:defRPr sz="12700" kern="1200">
          <a:solidFill>
            <a:schemeClr val="tx1"/>
          </a:solidFill>
          <a:latin typeface="+mn-lt"/>
          <a:ea typeface="+mn-ea"/>
          <a:cs typeface="+mn-cs"/>
        </a:defRPr>
      </a:lvl2pPr>
      <a:lvl3pPr marL="5194821" indent="-1038964" algn="l" defTabSz="4155857" rtl="0" eaLnBrk="1" latinLnBrk="0" hangingPunct="1">
        <a:spcBef>
          <a:spcPct val="20000"/>
        </a:spcBef>
        <a:buFont typeface="Arial" panose="020B0604020202020204" pitchFamily="34" charset="0"/>
        <a:buChar char="•"/>
        <a:defRPr sz="10900" kern="1200">
          <a:solidFill>
            <a:schemeClr val="tx1"/>
          </a:solidFill>
          <a:latin typeface="+mn-lt"/>
          <a:ea typeface="+mn-ea"/>
          <a:cs typeface="+mn-cs"/>
        </a:defRPr>
      </a:lvl3pPr>
      <a:lvl4pPr marL="7272749" indent="-1038964" algn="l" defTabSz="4155857"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50677" indent="-1038964" algn="l" defTabSz="4155857"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28606" indent="-1038964" algn="l" defTabSz="4155857"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06534" indent="-1038964" algn="l" defTabSz="4155857"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584462" indent="-1038964" algn="l" defTabSz="4155857"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662390" indent="-1038964" algn="l" defTabSz="4155857"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55857" rtl="0" eaLnBrk="1" latinLnBrk="0" hangingPunct="1">
        <a:defRPr sz="8200" kern="1200">
          <a:solidFill>
            <a:schemeClr val="tx1"/>
          </a:solidFill>
          <a:latin typeface="+mn-lt"/>
          <a:ea typeface="+mn-ea"/>
          <a:cs typeface="+mn-cs"/>
        </a:defRPr>
      </a:lvl1pPr>
      <a:lvl2pPr marL="2077928" algn="l" defTabSz="4155857" rtl="0" eaLnBrk="1" latinLnBrk="0" hangingPunct="1">
        <a:defRPr sz="8200" kern="1200">
          <a:solidFill>
            <a:schemeClr val="tx1"/>
          </a:solidFill>
          <a:latin typeface="+mn-lt"/>
          <a:ea typeface="+mn-ea"/>
          <a:cs typeface="+mn-cs"/>
        </a:defRPr>
      </a:lvl2pPr>
      <a:lvl3pPr marL="4155857" algn="l" defTabSz="4155857" rtl="0" eaLnBrk="1" latinLnBrk="0" hangingPunct="1">
        <a:defRPr sz="8200" kern="1200">
          <a:solidFill>
            <a:schemeClr val="tx1"/>
          </a:solidFill>
          <a:latin typeface="+mn-lt"/>
          <a:ea typeface="+mn-ea"/>
          <a:cs typeface="+mn-cs"/>
        </a:defRPr>
      </a:lvl3pPr>
      <a:lvl4pPr marL="6233785" algn="l" defTabSz="4155857" rtl="0" eaLnBrk="1" latinLnBrk="0" hangingPunct="1">
        <a:defRPr sz="8200" kern="1200">
          <a:solidFill>
            <a:schemeClr val="tx1"/>
          </a:solidFill>
          <a:latin typeface="+mn-lt"/>
          <a:ea typeface="+mn-ea"/>
          <a:cs typeface="+mn-cs"/>
        </a:defRPr>
      </a:lvl4pPr>
      <a:lvl5pPr marL="8311713" algn="l" defTabSz="4155857" rtl="0" eaLnBrk="1" latinLnBrk="0" hangingPunct="1">
        <a:defRPr sz="8200" kern="1200">
          <a:solidFill>
            <a:schemeClr val="tx1"/>
          </a:solidFill>
          <a:latin typeface="+mn-lt"/>
          <a:ea typeface="+mn-ea"/>
          <a:cs typeface="+mn-cs"/>
        </a:defRPr>
      </a:lvl5pPr>
      <a:lvl6pPr marL="10389641" algn="l" defTabSz="4155857" rtl="0" eaLnBrk="1" latinLnBrk="0" hangingPunct="1">
        <a:defRPr sz="8200" kern="1200">
          <a:solidFill>
            <a:schemeClr val="tx1"/>
          </a:solidFill>
          <a:latin typeface="+mn-lt"/>
          <a:ea typeface="+mn-ea"/>
          <a:cs typeface="+mn-cs"/>
        </a:defRPr>
      </a:lvl6pPr>
      <a:lvl7pPr marL="12467570" algn="l" defTabSz="4155857" rtl="0" eaLnBrk="1" latinLnBrk="0" hangingPunct="1">
        <a:defRPr sz="8200" kern="1200">
          <a:solidFill>
            <a:schemeClr val="tx1"/>
          </a:solidFill>
          <a:latin typeface="+mn-lt"/>
          <a:ea typeface="+mn-ea"/>
          <a:cs typeface="+mn-cs"/>
        </a:defRPr>
      </a:lvl7pPr>
      <a:lvl8pPr marL="14545498" algn="l" defTabSz="4155857" rtl="0" eaLnBrk="1" latinLnBrk="0" hangingPunct="1">
        <a:defRPr sz="8200" kern="1200">
          <a:solidFill>
            <a:schemeClr val="tx1"/>
          </a:solidFill>
          <a:latin typeface="+mn-lt"/>
          <a:ea typeface="+mn-ea"/>
          <a:cs typeface="+mn-cs"/>
        </a:defRPr>
      </a:lvl8pPr>
      <a:lvl9pPr marL="16623426" algn="l" defTabSz="4155857"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png"/><Relationship Id="rId5" Type="http://schemas.openxmlformats.org/officeDocument/2006/relationships/image" Target="../media/image3.tiff"/><Relationship Id="rId15" Type="http://schemas.openxmlformats.org/officeDocument/2006/relationships/image" Target="../media/image13.tif"/><Relationship Id="rId10" Type="http://schemas.openxmlformats.org/officeDocument/2006/relationships/image" Target="../media/image8.emf"/><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a:off x="-140581" y="15089559"/>
            <a:ext cx="304560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137" y="24986753"/>
            <a:ext cx="304560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67" y="303371"/>
            <a:ext cx="4896544" cy="2072870"/>
          </a:xfrm>
          <a:prstGeom prst="rect">
            <a:avLst/>
          </a:prstGeom>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24789036" y="256449"/>
            <a:ext cx="5310359" cy="2166714"/>
          </a:xfrm>
          <a:prstGeom prst="rect">
            <a:avLst/>
          </a:prstGeom>
        </p:spPr>
      </p:pic>
      <p:pic>
        <p:nvPicPr>
          <p:cNvPr id="2" name="Immagine 1"/>
          <p:cNvPicPr>
            <a:picLocks noChangeAspect="1"/>
          </p:cNvPicPr>
          <p:nvPr/>
        </p:nvPicPr>
        <p:blipFill rotWithShape="1">
          <a:blip r:embed="rId5" cstate="print">
            <a:extLst>
              <a:ext uri="{28A0092B-C50C-407E-A947-70E740481C1C}">
                <a14:useLocalDpi xmlns:a14="http://schemas.microsoft.com/office/drawing/2010/main" val="0"/>
              </a:ext>
            </a:extLst>
          </a:blip>
          <a:srcRect t="50000" r="50000"/>
          <a:stretch/>
        </p:blipFill>
        <p:spPr>
          <a:xfrm>
            <a:off x="25202851" y="9606661"/>
            <a:ext cx="4943574" cy="2773559"/>
          </a:xfrm>
          <a:prstGeom prst="rect">
            <a:avLst/>
          </a:prstGeom>
        </p:spPr>
      </p:pic>
      <p:sp>
        <p:nvSpPr>
          <p:cNvPr id="15" name="CasellaDiTesto 14"/>
          <p:cNvSpPr txBox="1"/>
          <p:nvPr/>
        </p:nvSpPr>
        <p:spPr>
          <a:xfrm>
            <a:off x="4536555" y="9211961"/>
            <a:ext cx="184731" cy="1354217"/>
          </a:xfrm>
          <a:prstGeom prst="rect">
            <a:avLst/>
          </a:prstGeom>
          <a:noFill/>
        </p:spPr>
        <p:txBody>
          <a:bodyPr wrap="none" rtlCol="0">
            <a:spAutoFit/>
          </a:bodyPr>
          <a:lstStyle/>
          <a:p>
            <a:endParaRPr lang="en-US" dirty="0"/>
          </a:p>
        </p:txBody>
      </p:sp>
      <p:sp>
        <p:nvSpPr>
          <p:cNvPr id="17" name="CasellaDiTesto 16"/>
          <p:cNvSpPr txBox="1"/>
          <p:nvPr/>
        </p:nvSpPr>
        <p:spPr>
          <a:xfrm>
            <a:off x="576000" y="8712945"/>
            <a:ext cx="14833763" cy="5909310"/>
          </a:xfrm>
          <a:prstGeom prst="rect">
            <a:avLst/>
          </a:prstGeom>
          <a:noFill/>
        </p:spPr>
        <p:txBody>
          <a:bodyPr wrap="square" rtlCol="0">
            <a:spAutoFit/>
          </a:bodyPr>
          <a:lstStyle/>
          <a:p>
            <a:pPr algn="just"/>
            <a:r>
              <a:rPr lang="en-GB" sz="2700" dirty="0"/>
              <a:t>The ability of cytochrome P450 </a:t>
            </a:r>
            <a:r>
              <a:rPr lang="en-GB" sz="2700" dirty="0" smtClean="0"/>
              <a:t>monooxygenases to </a:t>
            </a:r>
            <a:r>
              <a:rPr lang="en-GB" sz="2700" dirty="0"/>
              <a:t>catalyse a wide variety of synthetically challenging oxidation reactions makes them highly desirable biocatalysts. The most common P450 catalysed reactions are </a:t>
            </a:r>
            <a:r>
              <a:rPr lang="en-GB" sz="2700" dirty="0" err="1"/>
              <a:t>monooxidation</a:t>
            </a:r>
            <a:r>
              <a:rPr lang="en-GB" sz="2700" dirty="0"/>
              <a:t> reactions (e.g. </a:t>
            </a:r>
            <a:r>
              <a:rPr lang="en-GB" sz="2700" dirty="0" err="1"/>
              <a:t>hydroxylations</a:t>
            </a:r>
            <a:r>
              <a:rPr lang="en-GB" sz="2700" dirty="0"/>
              <a:t>, heteroatom oxidations or epoxidations) using a single oxygen atom from molecular oxygen, with the other oxygen atom reduced to </a:t>
            </a:r>
            <a:r>
              <a:rPr lang="en-GB" sz="2700" dirty="0" smtClean="0"/>
              <a:t>water. </a:t>
            </a:r>
            <a:r>
              <a:rPr lang="en-GB" sz="2700" dirty="0"/>
              <a:t>Two electrons supplied by NAD(P)H are shuttled following productive interaction with redox partners to enable molecular oxygen </a:t>
            </a:r>
            <a:r>
              <a:rPr lang="en-GB" sz="2700" dirty="0" smtClean="0"/>
              <a:t>activation. Despite their immense potential, P450s </a:t>
            </a:r>
            <a:r>
              <a:rPr lang="en-GB" sz="2700" dirty="0"/>
              <a:t>are plagued by issues associated with poor expression, solubility and </a:t>
            </a:r>
            <a:r>
              <a:rPr lang="en-GB" sz="2700" dirty="0" smtClean="0"/>
              <a:t>stability, particularly </a:t>
            </a:r>
            <a:r>
              <a:rPr lang="en-GB" sz="2700" dirty="0"/>
              <a:t>in recombinant </a:t>
            </a:r>
            <a:r>
              <a:rPr lang="en-GB" sz="2700" dirty="0" smtClean="0"/>
              <a:t>systems.</a:t>
            </a:r>
            <a:r>
              <a:rPr lang="en-GB" sz="2700" baseline="30000" dirty="0" smtClean="0"/>
              <a:t>[1]</a:t>
            </a:r>
            <a:r>
              <a:rPr lang="en-US" sz="2700" dirty="0" smtClean="0"/>
              <a:t> Genomes </a:t>
            </a:r>
            <a:r>
              <a:rPr lang="en-US" sz="2700" dirty="0"/>
              <a:t>of thermophilic and </a:t>
            </a:r>
            <a:r>
              <a:rPr lang="en-US" sz="2700" dirty="0" err="1"/>
              <a:t>hyperthermophilic</a:t>
            </a:r>
            <a:r>
              <a:rPr lang="en-US" sz="2700" dirty="0"/>
              <a:t> organisms have been investigated in order to discover biocatalysts with desirable </a:t>
            </a:r>
            <a:r>
              <a:rPr lang="en-US" sz="2700" dirty="0" smtClean="0"/>
              <a:t>properties,</a:t>
            </a:r>
            <a:r>
              <a:rPr lang="en-US" sz="2700" baseline="30000" dirty="0" smtClean="0"/>
              <a:t>[2-5]</a:t>
            </a:r>
            <a:r>
              <a:rPr lang="en-US" sz="2700" dirty="0" smtClean="0"/>
              <a:t> placing a major focus on the heme domain only, </a:t>
            </a:r>
            <a:r>
              <a:rPr lang="en-US" sz="2700" dirty="0"/>
              <a:t>while P450 chemistry depends also on the effective supply of reducing equivalents from </a:t>
            </a:r>
            <a:r>
              <a:rPr lang="en-US" sz="2700" dirty="0" smtClean="0"/>
              <a:t>redox </a:t>
            </a:r>
            <a:r>
              <a:rPr lang="en-US" sz="2700" dirty="0"/>
              <a:t>partners, that need to match the stability of the </a:t>
            </a:r>
            <a:r>
              <a:rPr lang="en-US" sz="2700" dirty="0" smtClean="0"/>
              <a:t>heme </a:t>
            </a:r>
            <a:r>
              <a:rPr lang="en-US" sz="2700" dirty="0"/>
              <a:t>domain. </a:t>
            </a:r>
            <a:r>
              <a:rPr lang="en-US" sz="2700" dirty="0" smtClean="0"/>
              <a:t>Efforts to engineer mesophilic P450s have been done</a:t>
            </a:r>
            <a:r>
              <a:rPr lang="en-US" sz="2700" baseline="30000" dirty="0" smtClean="0"/>
              <a:t>[6,7] </a:t>
            </a:r>
            <a:r>
              <a:rPr lang="en-US" sz="2700" dirty="0" smtClean="0"/>
              <a:t>but </a:t>
            </a:r>
            <a:r>
              <a:rPr lang="en-GB" sz="2700" dirty="0"/>
              <a:t>t</a:t>
            </a:r>
            <a:r>
              <a:rPr lang="en-GB" sz="2700" dirty="0" smtClean="0"/>
              <a:t>o </a:t>
            </a:r>
            <a:r>
              <a:rPr lang="en-GB" sz="2700" dirty="0"/>
              <a:t>date, no natural thermophilic </a:t>
            </a:r>
            <a:r>
              <a:rPr lang="en-GB" sz="2700" dirty="0" smtClean="0"/>
              <a:t>self-sufficient P450s </a:t>
            </a:r>
            <a:r>
              <a:rPr lang="en-GB" sz="2700" dirty="0"/>
              <a:t>have been characterised</a:t>
            </a:r>
            <a:r>
              <a:rPr lang="en-GB" sz="2700" dirty="0" smtClean="0"/>
              <a:t>. We have identified, cloned and expressed five new class VII P450s (Figure 1), demonstrating that this new panel of enzymes outperforms the mesophilic homologue P450 </a:t>
            </a:r>
            <a:r>
              <a:rPr lang="en-GB" sz="2700" dirty="0" err="1" smtClean="0"/>
              <a:t>RhF</a:t>
            </a:r>
            <a:r>
              <a:rPr lang="en-GB" sz="2700" dirty="0" smtClean="0"/>
              <a:t> in all aspects investigated. </a:t>
            </a:r>
            <a:r>
              <a:rPr lang="en-GB" sz="2700" baseline="30000" dirty="0"/>
              <a:t>[</a:t>
            </a:r>
            <a:r>
              <a:rPr lang="en-GB" sz="2700" baseline="30000" dirty="0" smtClean="0"/>
              <a:t>8]</a:t>
            </a:r>
            <a:endParaRPr lang="en-US" sz="2700" dirty="0"/>
          </a:p>
        </p:txBody>
      </p:sp>
      <p:sp>
        <p:nvSpPr>
          <p:cNvPr id="20" name="CasellaDiTesto 19"/>
          <p:cNvSpPr txBox="1"/>
          <p:nvPr/>
        </p:nvSpPr>
        <p:spPr>
          <a:xfrm>
            <a:off x="576000" y="15409966"/>
            <a:ext cx="10323122" cy="9648795"/>
          </a:xfrm>
          <a:prstGeom prst="rect">
            <a:avLst/>
          </a:prstGeom>
          <a:noFill/>
        </p:spPr>
        <p:txBody>
          <a:bodyPr wrap="square" rtlCol="0">
            <a:spAutoFit/>
          </a:bodyPr>
          <a:lstStyle/>
          <a:p>
            <a:pPr algn="just"/>
            <a:r>
              <a:rPr lang="en-GB" sz="2700" dirty="0" smtClean="0"/>
              <a:t>Thermal stability </a:t>
            </a:r>
            <a:r>
              <a:rPr lang="en-GB" sz="2700" dirty="0"/>
              <a:t>of the P450s was measured in two </a:t>
            </a:r>
            <a:r>
              <a:rPr lang="en-GB" sz="2700" dirty="0" smtClean="0"/>
              <a:t>ways, determining </a:t>
            </a:r>
            <a:r>
              <a:rPr lang="en-GB" sz="2700" dirty="0"/>
              <a:t>the percentage of active P450 by formation of the Fe(II)-CO complex at 450 nm </a:t>
            </a:r>
            <a:r>
              <a:rPr lang="en-GB" sz="2700" dirty="0" smtClean="0"/>
              <a:t>and by </a:t>
            </a:r>
            <a:r>
              <a:rPr lang="en-GB" sz="2700" dirty="0"/>
              <a:t>monitoring the residual activity toward 7-methoxycoumarin (Figure 2B</a:t>
            </a:r>
            <a:r>
              <a:rPr lang="en-GB" sz="2700" dirty="0" smtClean="0"/>
              <a:t>). E</a:t>
            </a:r>
            <a:r>
              <a:rPr lang="en-US" sz="2700" dirty="0" smtClean="0"/>
              <a:t>ach </a:t>
            </a:r>
            <a:r>
              <a:rPr lang="en-US" sz="2700" dirty="0"/>
              <a:t>of the P450s from this study displayed greater thermal stability than </a:t>
            </a:r>
            <a:r>
              <a:rPr lang="en-US" sz="2700" dirty="0" err="1"/>
              <a:t>RhF</a:t>
            </a:r>
            <a:r>
              <a:rPr lang="en-US" sz="2700" dirty="0"/>
              <a:t>, which was encouraging given the previous issues with stability of </a:t>
            </a:r>
            <a:r>
              <a:rPr lang="en-US" sz="2700" dirty="0" smtClean="0"/>
              <a:t>P450-RhF. In particular AX</a:t>
            </a:r>
            <a:r>
              <a:rPr lang="en-US" sz="2700" dirty="0"/>
              <a:t>, TB and TT showed significant improvements with increases in </a:t>
            </a:r>
            <a:r>
              <a:rPr lang="en-US" sz="2700" i="1" dirty="0"/>
              <a:t>T</a:t>
            </a:r>
            <a:r>
              <a:rPr lang="en-US" sz="2700" baseline="-25000" dirty="0"/>
              <a:t>50 </a:t>
            </a:r>
            <a:r>
              <a:rPr lang="en-US" sz="2700" dirty="0"/>
              <a:t>of greater than 15 °</a:t>
            </a:r>
            <a:r>
              <a:rPr lang="en-US" sz="2700" dirty="0" smtClean="0"/>
              <a:t>C. Discrepancies between </a:t>
            </a:r>
            <a:r>
              <a:rPr lang="en-US" sz="2700" dirty="0"/>
              <a:t>the observed </a:t>
            </a:r>
            <a:r>
              <a:rPr lang="en-US" sz="2700" i="1" dirty="0"/>
              <a:t>T</a:t>
            </a:r>
            <a:r>
              <a:rPr lang="en-US" sz="2700" baseline="-25000" dirty="0"/>
              <a:t>50</a:t>
            </a:r>
            <a:r>
              <a:rPr lang="en-US" sz="2700" dirty="0"/>
              <a:t> values for the residual CO binding and the residual </a:t>
            </a:r>
            <a:r>
              <a:rPr lang="en-US" sz="2700" dirty="0" smtClean="0"/>
              <a:t>activity, can </a:t>
            </a:r>
            <a:r>
              <a:rPr lang="en-US" sz="2700" dirty="0"/>
              <a:t>likely be attributed to a less stable reductase </a:t>
            </a:r>
            <a:r>
              <a:rPr lang="en-US" sz="2700" dirty="0" smtClean="0"/>
              <a:t>domain.</a:t>
            </a:r>
          </a:p>
          <a:p>
            <a:pPr algn="just"/>
            <a:r>
              <a:rPr lang="en-US" sz="2700" dirty="0" smtClean="0"/>
              <a:t>In </a:t>
            </a:r>
            <a:r>
              <a:rPr lang="en-US" sz="2700" dirty="0"/>
              <a:t>order to provide a link between the sequence and the 3D structure of this valuable class of enzymes, we solved the first X-ray structure of the P450 domain of a class VII </a:t>
            </a:r>
            <a:r>
              <a:rPr lang="en-US" sz="2700" dirty="0" smtClean="0"/>
              <a:t>P450 (Figure 2A). </a:t>
            </a:r>
            <a:r>
              <a:rPr lang="en-US" sz="2700" dirty="0"/>
              <a:t>As thermally stable enzymes tend to generate protein crystals better suited for X-ray </a:t>
            </a:r>
            <a:r>
              <a:rPr lang="en-US" sz="2700" dirty="0" smtClean="0"/>
              <a:t>diffraction,</a:t>
            </a:r>
            <a:r>
              <a:rPr lang="en-US" sz="2700" baseline="30000" dirty="0"/>
              <a:t> </a:t>
            </a:r>
            <a:r>
              <a:rPr lang="en-US" sz="2700" dirty="0" smtClean="0"/>
              <a:t>we </a:t>
            </a:r>
            <a:r>
              <a:rPr lang="en-US" sz="2700" dirty="0"/>
              <a:t>focused </a:t>
            </a:r>
            <a:r>
              <a:rPr lang="en-US" sz="2700" dirty="0" smtClean="0"/>
              <a:t>on P450-TT (CYP116B46) </a:t>
            </a:r>
            <a:r>
              <a:rPr lang="en-US" sz="2700" dirty="0"/>
              <a:t>to get a first insight into the structure of this class of self-sufficient enzymes. Overall, P450-TT adopts the triangular P450 </a:t>
            </a:r>
            <a:r>
              <a:rPr lang="en-US" sz="2700" dirty="0" smtClean="0"/>
              <a:t>fold and shows similarity to </a:t>
            </a:r>
            <a:r>
              <a:rPr lang="en-US" sz="2700" dirty="0"/>
              <a:t>enzymes capable of oxy-functionalization of fatty acids, terpenes, macrolides, steroids and statins. </a:t>
            </a:r>
            <a:r>
              <a:rPr lang="en-US" sz="2700" dirty="0" smtClean="0"/>
              <a:t>Even though the structural basis for thermal stability could not be established, </a:t>
            </a:r>
            <a:r>
              <a:rPr lang="en-US" sz="2700" dirty="0"/>
              <a:t>t</a:t>
            </a:r>
            <a:r>
              <a:rPr lang="en-US" sz="2700" dirty="0" smtClean="0"/>
              <a:t>he </a:t>
            </a:r>
            <a:r>
              <a:rPr lang="en-US" sz="2700" dirty="0"/>
              <a:t>insight gained from solving this structure will provide a guideline for future engineering and modelling studies on this catalytically promiscuous class of enzymes.</a:t>
            </a:r>
            <a:endParaRPr lang="en-GB" sz="2700" dirty="0"/>
          </a:p>
          <a:p>
            <a:pPr algn="just"/>
            <a:endParaRPr lang="en-US" sz="2700" dirty="0"/>
          </a:p>
        </p:txBody>
      </p:sp>
      <p:sp>
        <p:nvSpPr>
          <p:cNvPr id="88" name="Rectangle 1053"/>
          <p:cNvSpPr/>
          <p:nvPr/>
        </p:nvSpPr>
        <p:spPr>
          <a:xfrm>
            <a:off x="5731105" y="36371275"/>
            <a:ext cx="2811539" cy="784830"/>
          </a:xfrm>
          <a:prstGeom prst="rect">
            <a:avLst/>
          </a:prstGeom>
          <a:solidFill>
            <a:schemeClr val="bg1"/>
          </a:solidFill>
        </p:spPr>
        <p:txBody>
          <a:bodyPr wrap="none">
            <a:spAutoFit/>
          </a:bodyPr>
          <a:lstStyle/>
          <a:p>
            <a:pPr algn="just"/>
            <a:r>
              <a:rPr lang="en-GB" sz="4500" b="1" dirty="0" smtClean="0"/>
              <a:t>References</a:t>
            </a:r>
          </a:p>
        </p:txBody>
      </p:sp>
      <p:sp>
        <p:nvSpPr>
          <p:cNvPr id="93" name="Rectangle 1054"/>
          <p:cNvSpPr/>
          <p:nvPr/>
        </p:nvSpPr>
        <p:spPr>
          <a:xfrm>
            <a:off x="20340519" y="40210795"/>
            <a:ext cx="4612096" cy="784830"/>
          </a:xfrm>
          <a:prstGeom prst="rect">
            <a:avLst/>
          </a:prstGeom>
          <a:solidFill>
            <a:schemeClr val="bg1"/>
          </a:solidFill>
        </p:spPr>
        <p:txBody>
          <a:bodyPr wrap="none">
            <a:spAutoFit/>
          </a:bodyPr>
          <a:lstStyle/>
          <a:p>
            <a:pPr algn="just"/>
            <a:r>
              <a:rPr lang="en-US" sz="4500" b="1" dirty="0" smtClean="0">
                <a:solidFill>
                  <a:prstClr val="black"/>
                </a:solidFill>
              </a:rPr>
              <a:t>Acknowledgments</a:t>
            </a:r>
            <a:endParaRPr lang="en-US" sz="4500" b="1" dirty="0">
              <a:solidFill>
                <a:prstClr val="black"/>
              </a:solidFill>
            </a:endParaRPr>
          </a:p>
        </p:txBody>
      </p:sp>
      <p:sp>
        <p:nvSpPr>
          <p:cNvPr id="97" name="Rectangle 3"/>
          <p:cNvSpPr/>
          <p:nvPr/>
        </p:nvSpPr>
        <p:spPr>
          <a:xfrm>
            <a:off x="14977715" y="41149644"/>
            <a:ext cx="15193688" cy="830997"/>
          </a:xfrm>
          <a:prstGeom prst="rect">
            <a:avLst/>
          </a:prstGeom>
          <a:ln w="38100">
            <a:noFill/>
          </a:ln>
        </p:spPr>
        <p:txBody>
          <a:bodyPr wrap="square">
            <a:spAutoFit/>
          </a:bodyPr>
          <a:lstStyle/>
          <a:p>
            <a:pPr algn="just"/>
            <a:r>
              <a:rPr lang="en-US" sz="2400" dirty="0" smtClean="0">
                <a:solidFill>
                  <a:prstClr val="black"/>
                </a:solidFill>
              </a:rPr>
              <a:t>“The </a:t>
            </a:r>
            <a:r>
              <a:rPr lang="en-US" sz="2400" dirty="0">
                <a:solidFill>
                  <a:prstClr val="black"/>
                </a:solidFill>
              </a:rPr>
              <a:t>research for this work has received funding from the European Union (EU) project ROBOX (grant agreement n°635734) under EU’s Horizon 2020 </a:t>
            </a:r>
            <a:r>
              <a:rPr lang="en-US" sz="2400" dirty="0" err="1">
                <a:solidFill>
                  <a:prstClr val="black"/>
                </a:solidFill>
              </a:rPr>
              <a:t>Programme</a:t>
            </a:r>
            <a:r>
              <a:rPr lang="en-US" sz="2400" dirty="0">
                <a:solidFill>
                  <a:prstClr val="black"/>
                </a:solidFill>
              </a:rPr>
              <a:t> Research and Innovation actions H2020-LEIT BIO-2014-1” .</a:t>
            </a:r>
          </a:p>
        </p:txBody>
      </p:sp>
      <p:sp>
        <p:nvSpPr>
          <p:cNvPr id="98" name="TextBox 91"/>
          <p:cNvSpPr txBox="1"/>
          <p:nvPr/>
        </p:nvSpPr>
        <p:spPr>
          <a:xfrm>
            <a:off x="245384" y="37242629"/>
            <a:ext cx="13940243" cy="4893647"/>
          </a:xfrm>
          <a:prstGeom prst="rect">
            <a:avLst/>
          </a:prstGeom>
          <a:noFill/>
        </p:spPr>
        <p:txBody>
          <a:bodyPr wrap="square" rtlCol="0">
            <a:spAutoFit/>
          </a:bodyPr>
          <a:lstStyle/>
          <a:p>
            <a:pPr algn="just"/>
            <a:r>
              <a:rPr lang="en-GB" sz="2400" b="1" dirty="0" smtClean="0"/>
              <a:t>[1]: </a:t>
            </a:r>
            <a:r>
              <a:rPr lang="en-GB" sz="2400" dirty="0"/>
              <a:t>E. O’Reilly, V. Kohler, S. L. Flitsch and N. J. Turner, Chem. </a:t>
            </a:r>
            <a:r>
              <a:rPr lang="en-GB" sz="2400" dirty="0" err="1"/>
              <a:t>Commun</a:t>
            </a:r>
            <a:r>
              <a:rPr lang="en-GB" sz="2400" dirty="0"/>
              <a:t>., 2011, </a:t>
            </a:r>
            <a:r>
              <a:rPr lang="en-GB" sz="2400" b="1" dirty="0"/>
              <a:t>47</a:t>
            </a:r>
            <a:r>
              <a:rPr lang="en-GB" sz="2400" dirty="0"/>
              <a:t>, 2490–2501</a:t>
            </a:r>
            <a:r>
              <a:rPr lang="en-GB" sz="2400" b="1" dirty="0"/>
              <a:t>.</a:t>
            </a:r>
          </a:p>
          <a:p>
            <a:pPr algn="just"/>
            <a:r>
              <a:rPr lang="en-GB" sz="2400" b="1" dirty="0" smtClean="0">
                <a:effectLst/>
              </a:rPr>
              <a:t>[2</a:t>
            </a:r>
            <a:r>
              <a:rPr lang="en-GB" sz="2400" b="1" dirty="0"/>
              <a:t>]: </a:t>
            </a:r>
            <a:r>
              <a:rPr lang="en-GB" sz="2400" dirty="0"/>
              <a:t>A. V. </a:t>
            </a:r>
            <a:r>
              <a:rPr lang="en-GB" sz="2400" dirty="0" err="1"/>
              <a:t>Puchkaev</a:t>
            </a:r>
            <a:r>
              <a:rPr lang="en-GB" sz="2400" dirty="0"/>
              <a:t> and P. R. Ortiz De </a:t>
            </a:r>
            <a:r>
              <a:rPr lang="en-GB" sz="2400" dirty="0" err="1"/>
              <a:t>Montellano</a:t>
            </a:r>
            <a:r>
              <a:rPr lang="en-GB" sz="2400" dirty="0"/>
              <a:t>, Arch. </a:t>
            </a:r>
            <a:r>
              <a:rPr lang="en-GB" sz="2400" dirty="0" err="1"/>
              <a:t>Biochem</a:t>
            </a:r>
            <a:r>
              <a:rPr lang="en-GB" sz="2400" dirty="0"/>
              <a:t>. </a:t>
            </a:r>
            <a:r>
              <a:rPr lang="en-GB" sz="2400" dirty="0" err="1"/>
              <a:t>Biophys</a:t>
            </a:r>
            <a:r>
              <a:rPr lang="en-GB" sz="2400" dirty="0"/>
              <a:t>., 2005, </a:t>
            </a:r>
            <a:r>
              <a:rPr lang="en-GB" sz="2400" b="1" dirty="0"/>
              <a:t>434</a:t>
            </a:r>
            <a:r>
              <a:rPr lang="en-GB" sz="2400" dirty="0"/>
              <a:t>, 169–177.</a:t>
            </a:r>
            <a:endParaRPr lang="en-GB" sz="2400" dirty="0" smtClean="0">
              <a:effectLst/>
            </a:endParaRPr>
          </a:p>
          <a:p>
            <a:pPr algn="just"/>
            <a:r>
              <a:rPr lang="en-US" sz="2400" b="1" dirty="0" smtClean="0"/>
              <a:t>[3]</a:t>
            </a:r>
            <a:r>
              <a:rPr lang="en-US" sz="2400" dirty="0"/>
              <a:t>: A. V. </a:t>
            </a:r>
            <a:r>
              <a:rPr lang="en-US" sz="2400" dirty="0" err="1"/>
              <a:t>Puchkaev</a:t>
            </a:r>
            <a:r>
              <a:rPr lang="en-US" sz="2400" dirty="0"/>
              <a:t>, T. </a:t>
            </a:r>
            <a:r>
              <a:rPr lang="en-US" sz="2400" dirty="0" err="1"/>
              <a:t>Wakagi</a:t>
            </a:r>
            <a:r>
              <a:rPr lang="en-US" sz="2400" dirty="0"/>
              <a:t> and P. R. Ortiz de </a:t>
            </a:r>
            <a:r>
              <a:rPr lang="en-US" sz="2400" dirty="0" err="1"/>
              <a:t>Montellano</a:t>
            </a:r>
            <a:r>
              <a:rPr lang="en-US" sz="2400" dirty="0"/>
              <a:t>, J. Am. Chem. Soc., 2002, </a:t>
            </a:r>
            <a:r>
              <a:rPr lang="en-US" sz="2400" b="1" dirty="0"/>
              <a:t>124</a:t>
            </a:r>
            <a:r>
              <a:rPr lang="en-US" sz="2400" dirty="0"/>
              <a:t>, 12682–12683.</a:t>
            </a:r>
            <a:endParaRPr lang="en-US" sz="2400" dirty="0" smtClean="0"/>
          </a:p>
          <a:p>
            <a:pPr algn="just"/>
            <a:r>
              <a:rPr lang="en-US" sz="2400" b="1" dirty="0" smtClean="0"/>
              <a:t>[4]</a:t>
            </a:r>
            <a:r>
              <a:rPr lang="en-US" sz="2400" dirty="0" smtClean="0"/>
              <a:t>: </a:t>
            </a:r>
            <a:r>
              <a:rPr lang="en-US" sz="2400" dirty="0"/>
              <a:t>A. </a:t>
            </a:r>
            <a:r>
              <a:rPr lang="en-US" sz="2400" dirty="0" err="1"/>
              <a:t>Schallmey</a:t>
            </a:r>
            <a:r>
              <a:rPr lang="en-US" sz="2400" dirty="0"/>
              <a:t>, G. Den </a:t>
            </a:r>
            <a:r>
              <a:rPr lang="en-US" sz="2400" dirty="0" err="1"/>
              <a:t>Besten</a:t>
            </a:r>
            <a:r>
              <a:rPr lang="en-US" sz="2400" dirty="0"/>
              <a:t>, I. G. P. </a:t>
            </a:r>
            <a:r>
              <a:rPr lang="en-US" sz="2400" dirty="0" err="1"/>
              <a:t>Teune</a:t>
            </a:r>
            <a:r>
              <a:rPr lang="en-US" sz="2400" dirty="0"/>
              <a:t>, R. F. </a:t>
            </a:r>
            <a:r>
              <a:rPr lang="en-US" sz="2400" dirty="0" err="1"/>
              <a:t>Kembaren</a:t>
            </a:r>
            <a:r>
              <a:rPr lang="en-US" sz="2400" dirty="0"/>
              <a:t> and D. B. Janssen, Appl. </a:t>
            </a:r>
            <a:r>
              <a:rPr lang="en-US" sz="2400" dirty="0" err="1"/>
              <a:t>Microbiol</a:t>
            </a:r>
            <a:r>
              <a:rPr lang="en-US" sz="2400" dirty="0"/>
              <a:t>. </a:t>
            </a:r>
            <a:r>
              <a:rPr lang="en-US" sz="2400" dirty="0" err="1"/>
              <a:t>Biotechnol</a:t>
            </a:r>
            <a:r>
              <a:rPr lang="en-US" sz="2400" dirty="0"/>
              <a:t>., 2011, </a:t>
            </a:r>
            <a:r>
              <a:rPr lang="en-US" sz="2400" b="1" dirty="0"/>
              <a:t>89</a:t>
            </a:r>
            <a:r>
              <a:rPr lang="en-US" sz="2400" dirty="0"/>
              <a:t>, 1475–1485.</a:t>
            </a:r>
            <a:endParaRPr lang="en-US" sz="2400" dirty="0" smtClean="0"/>
          </a:p>
          <a:p>
            <a:pPr algn="just"/>
            <a:r>
              <a:rPr lang="en-US" sz="2400" b="1" dirty="0" smtClean="0"/>
              <a:t>[5]: </a:t>
            </a:r>
            <a:r>
              <a:rPr lang="en-US" sz="2400" dirty="0"/>
              <a:t>T. </a:t>
            </a:r>
            <a:r>
              <a:rPr lang="en-US" sz="2400" dirty="0" err="1"/>
              <a:t>Mandai</a:t>
            </a:r>
            <a:r>
              <a:rPr lang="en-US" sz="2400" dirty="0"/>
              <a:t>, S. Fujiwara and S. </a:t>
            </a:r>
            <a:r>
              <a:rPr lang="en-US" sz="2400" dirty="0" err="1"/>
              <a:t>Imaoka</a:t>
            </a:r>
            <a:r>
              <a:rPr lang="en-US" sz="2400" dirty="0"/>
              <a:t>, FEBS J., 2009, </a:t>
            </a:r>
            <a:r>
              <a:rPr lang="en-US" sz="2400" b="1" dirty="0"/>
              <a:t>276</a:t>
            </a:r>
            <a:r>
              <a:rPr lang="en-US" sz="2400" dirty="0"/>
              <a:t>, 2416–2429.</a:t>
            </a:r>
            <a:endParaRPr lang="en-US" sz="2400" b="1" dirty="0" smtClean="0"/>
          </a:p>
          <a:p>
            <a:pPr algn="just"/>
            <a:r>
              <a:rPr lang="en-US" sz="2400" b="1" dirty="0" smtClean="0"/>
              <a:t>[6</a:t>
            </a:r>
            <a:r>
              <a:rPr lang="en-US" sz="2400" b="1" dirty="0"/>
              <a:t>]: </a:t>
            </a:r>
            <a:r>
              <a:rPr lang="en-US" sz="2400" dirty="0"/>
              <a:t>Y. Li, D. A. Drummond, A. M. </a:t>
            </a:r>
            <a:r>
              <a:rPr lang="en-US" sz="2400" dirty="0" err="1"/>
              <a:t>Sawayama</a:t>
            </a:r>
            <a:r>
              <a:rPr lang="en-US" sz="2400" dirty="0"/>
              <a:t>, C. D. Snow, J. D. Bloom and F. H. Arnold, Nat. </a:t>
            </a:r>
            <a:r>
              <a:rPr lang="en-US" sz="2400" dirty="0" err="1"/>
              <a:t>Biotechnol</a:t>
            </a:r>
            <a:r>
              <a:rPr lang="en-US" sz="2400" dirty="0"/>
              <a:t>., 2007, </a:t>
            </a:r>
            <a:r>
              <a:rPr lang="en-US" sz="2400" b="1" dirty="0"/>
              <a:t>25</a:t>
            </a:r>
            <a:r>
              <a:rPr lang="en-US" sz="2400" dirty="0"/>
              <a:t>, 1051–1056.</a:t>
            </a:r>
            <a:endParaRPr lang="en-US" sz="2400" dirty="0" smtClean="0"/>
          </a:p>
          <a:p>
            <a:pPr algn="just"/>
            <a:r>
              <a:rPr lang="en-US" sz="2400" b="1" dirty="0" smtClean="0"/>
              <a:t>[</a:t>
            </a:r>
            <a:r>
              <a:rPr lang="en-US" sz="2400" b="1" dirty="0"/>
              <a:t>7]: </a:t>
            </a:r>
            <a:r>
              <a:rPr lang="en-US" sz="2400" dirty="0"/>
              <a:t>S. </a:t>
            </a:r>
            <a:r>
              <a:rPr lang="en-US" sz="2400" dirty="0" err="1"/>
              <a:t>Eiben</a:t>
            </a:r>
            <a:r>
              <a:rPr lang="en-US" sz="2400" dirty="0"/>
              <a:t>, H. </a:t>
            </a:r>
            <a:r>
              <a:rPr lang="en-US" sz="2400" dirty="0" err="1"/>
              <a:t>Bartelmäs</a:t>
            </a:r>
            <a:r>
              <a:rPr lang="en-US" sz="2400" dirty="0"/>
              <a:t> and V. B. Urlacher, Appl. </a:t>
            </a:r>
            <a:r>
              <a:rPr lang="en-US" sz="2400" dirty="0" err="1"/>
              <a:t>Microbiol</a:t>
            </a:r>
            <a:r>
              <a:rPr lang="en-US" sz="2400" dirty="0"/>
              <a:t>. </a:t>
            </a:r>
            <a:r>
              <a:rPr lang="en-US" sz="2400" dirty="0" err="1"/>
              <a:t>Biotechnol</a:t>
            </a:r>
            <a:r>
              <a:rPr lang="en-US" sz="2400" dirty="0"/>
              <a:t>., 2007, </a:t>
            </a:r>
            <a:r>
              <a:rPr lang="en-US" sz="2400" b="1" dirty="0"/>
              <a:t>75</a:t>
            </a:r>
            <a:r>
              <a:rPr lang="en-US" sz="2400" dirty="0"/>
              <a:t>, 1055–1061.</a:t>
            </a:r>
            <a:endParaRPr lang="en-US" sz="2400" dirty="0" smtClean="0"/>
          </a:p>
          <a:p>
            <a:pPr algn="just"/>
            <a:r>
              <a:rPr lang="en-US" sz="2400" b="1" dirty="0" smtClean="0"/>
              <a:t>[</a:t>
            </a:r>
            <a:r>
              <a:rPr lang="en-US" sz="2400" b="1" dirty="0"/>
              <a:t>8]: </a:t>
            </a:r>
            <a:r>
              <a:rPr lang="en-GB" sz="2400" dirty="0" smtClean="0"/>
              <a:t>M. Tavanti, J</a:t>
            </a:r>
            <a:r>
              <a:rPr lang="en-GB" sz="2400" dirty="0"/>
              <a:t>. L</a:t>
            </a:r>
            <a:r>
              <a:rPr lang="en-GB" sz="2400" dirty="0" smtClean="0"/>
              <a:t>. Porter, S. </a:t>
            </a:r>
            <a:r>
              <a:rPr lang="en-GB" sz="2400" dirty="0"/>
              <a:t>Sabatini, </a:t>
            </a:r>
            <a:r>
              <a:rPr lang="en-GB" sz="2400" dirty="0" smtClean="0"/>
              <a:t>N. J. Turner </a:t>
            </a:r>
            <a:r>
              <a:rPr lang="en-GB" sz="2400" dirty="0"/>
              <a:t>and </a:t>
            </a:r>
            <a:r>
              <a:rPr lang="en-GB" sz="2400" dirty="0" smtClean="0"/>
              <a:t>S. L. Flitsch</a:t>
            </a:r>
            <a:r>
              <a:rPr lang="en-GB" sz="2400" dirty="0"/>
              <a:t>, </a:t>
            </a:r>
            <a:r>
              <a:rPr lang="en-GB" sz="2400" dirty="0" err="1" smtClean="0"/>
              <a:t>ChemCatChem</a:t>
            </a:r>
            <a:r>
              <a:rPr lang="en-GB" sz="2400" dirty="0" smtClean="0"/>
              <a:t>, 2018, doi:10.1002/cctc.201701510</a:t>
            </a:r>
          </a:p>
          <a:p>
            <a:pPr algn="just"/>
            <a:r>
              <a:rPr lang="en-US" sz="2400" b="1" dirty="0" smtClean="0"/>
              <a:t>[9</a:t>
            </a:r>
            <a:r>
              <a:rPr lang="en-US" sz="2400" b="1" dirty="0"/>
              <a:t>]: </a:t>
            </a:r>
            <a:r>
              <a:rPr lang="en-US" sz="2400" dirty="0"/>
              <a:t>J. M. </a:t>
            </a:r>
            <a:r>
              <a:rPr lang="en-US" sz="2400" dirty="0" err="1"/>
              <a:t>Klenk</a:t>
            </a:r>
            <a:r>
              <a:rPr lang="en-US" sz="2400" dirty="0"/>
              <a:t>, B. A. </a:t>
            </a:r>
            <a:r>
              <a:rPr lang="en-US" sz="2400" dirty="0" err="1"/>
              <a:t>Nebel</a:t>
            </a:r>
            <a:r>
              <a:rPr lang="en-US" sz="2400" dirty="0"/>
              <a:t>, J. L. Porter, J. K. </a:t>
            </a:r>
            <a:r>
              <a:rPr lang="en-US" sz="2400" dirty="0" err="1"/>
              <a:t>Kulig</a:t>
            </a:r>
            <a:r>
              <a:rPr lang="en-US" sz="2400" dirty="0"/>
              <a:t>, S. A. Hussain, S. M. Richter, M. Tavanti, N. J. Turner, M. A. Hayes, B. </a:t>
            </a:r>
            <a:r>
              <a:rPr lang="en-US" sz="2400" dirty="0" err="1"/>
              <a:t>Hauer</a:t>
            </a:r>
            <a:r>
              <a:rPr lang="en-US" sz="2400" dirty="0"/>
              <a:t> and S. L. Flitsch, </a:t>
            </a:r>
            <a:r>
              <a:rPr lang="en-US" sz="2400" dirty="0" err="1"/>
              <a:t>Biotechnol</a:t>
            </a:r>
            <a:r>
              <a:rPr lang="en-US" sz="2400" dirty="0"/>
              <a:t>. J., 2017, </a:t>
            </a:r>
            <a:r>
              <a:rPr lang="en-US" sz="2400" b="1" dirty="0"/>
              <a:t>12</a:t>
            </a:r>
            <a:r>
              <a:rPr lang="en-US" sz="2400" dirty="0"/>
              <a:t>, 1600520</a:t>
            </a:r>
            <a:r>
              <a:rPr lang="en-US" sz="2400" b="1" dirty="0"/>
              <a:t>.</a:t>
            </a:r>
            <a:endParaRPr lang="en-GB" sz="2400" b="1" dirty="0" smtClean="0"/>
          </a:p>
        </p:txBody>
      </p:sp>
      <p:sp>
        <p:nvSpPr>
          <p:cNvPr id="27" name="CasellaDiTesto 26"/>
          <p:cNvSpPr txBox="1"/>
          <p:nvPr/>
        </p:nvSpPr>
        <p:spPr>
          <a:xfrm>
            <a:off x="3893440" y="24626713"/>
            <a:ext cx="6258573" cy="784830"/>
          </a:xfrm>
          <a:prstGeom prst="rect">
            <a:avLst/>
          </a:prstGeom>
          <a:solidFill>
            <a:schemeClr val="bg1"/>
          </a:solidFill>
        </p:spPr>
        <p:txBody>
          <a:bodyPr wrap="none" rtlCol="0">
            <a:spAutoFit/>
          </a:bodyPr>
          <a:lstStyle/>
          <a:p>
            <a:pPr algn="ctr"/>
            <a:r>
              <a:rPr lang="en-US" sz="4500" b="1" dirty="0" smtClean="0"/>
              <a:t>A diverse substrate scope</a:t>
            </a:r>
            <a:endParaRPr lang="en-US" sz="4500" b="1" dirty="0"/>
          </a:p>
        </p:txBody>
      </p:sp>
      <p:sp>
        <p:nvSpPr>
          <p:cNvPr id="28" name="CasellaDiTesto 27"/>
          <p:cNvSpPr txBox="1"/>
          <p:nvPr/>
        </p:nvSpPr>
        <p:spPr>
          <a:xfrm>
            <a:off x="17039610" y="24626713"/>
            <a:ext cx="10637849" cy="784830"/>
          </a:xfrm>
          <a:prstGeom prst="rect">
            <a:avLst/>
          </a:prstGeom>
          <a:solidFill>
            <a:schemeClr val="bg1"/>
          </a:solidFill>
        </p:spPr>
        <p:txBody>
          <a:bodyPr wrap="none" rtlCol="0">
            <a:spAutoFit/>
          </a:bodyPr>
          <a:lstStyle/>
          <a:p>
            <a:pPr algn="ctr"/>
            <a:r>
              <a:rPr lang="en-US" sz="4500" b="1" dirty="0"/>
              <a:t>Whole cell biotransformations of diclofenac</a:t>
            </a:r>
          </a:p>
        </p:txBody>
      </p:sp>
      <p:sp>
        <p:nvSpPr>
          <p:cNvPr id="3" name="CasellaDiTesto 2"/>
          <p:cNvSpPr txBox="1"/>
          <p:nvPr/>
        </p:nvSpPr>
        <p:spPr>
          <a:xfrm>
            <a:off x="576000" y="25346793"/>
            <a:ext cx="13121635" cy="5909310"/>
          </a:xfrm>
          <a:prstGeom prst="rect">
            <a:avLst/>
          </a:prstGeom>
          <a:noFill/>
        </p:spPr>
        <p:txBody>
          <a:bodyPr wrap="square" rtlCol="0">
            <a:spAutoFit/>
          </a:bodyPr>
          <a:lstStyle/>
          <a:p>
            <a:pPr algn="just"/>
            <a:r>
              <a:rPr lang="en-US" sz="2700" dirty="0" smtClean="0"/>
              <a:t>The newly identified P450s were screened for activity towards a panel of 11 substrates and a </a:t>
            </a:r>
            <a:r>
              <a:rPr lang="en-US" sz="2700" dirty="0"/>
              <a:t>range of activity was observed including </a:t>
            </a:r>
            <a:r>
              <a:rPr lang="en-US" sz="2700" dirty="0" smtClean="0"/>
              <a:t>demethylation</a:t>
            </a:r>
            <a:r>
              <a:rPr lang="en-US" sz="2700" dirty="0"/>
              <a:t> </a:t>
            </a:r>
            <a:r>
              <a:rPr lang="en-GB" sz="2700" dirty="0" smtClean="0"/>
              <a:t>4-methyoxyacetophenone derivatives, 4-methoxybenzophenone, 4-methoxybenzonitrile</a:t>
            </a:r>
            <a:r>
              <a:rPr lang="en-US" sz="2700" dirty="0" smtClean="0"/>
              <a:t>, epoxidation, </a:t>
            </a:r>
            <a:r>
              <a:rPr lang="en-US" sz="2700" dirty="0"/>
              <a:t>hydroxylation, and </a:t>
            </a:r>
            <a:r>
              <a:rPr lang="en-US" sz="2700" dirty="0" err="1" smtClean="0"/>
              <a:t>sulphoxidation</a:t>
            </a:r>
            <a:r>
              <a:rPr lang="en-US" sz="2700" dirty="0" smtClean="0"/>
              <a:t> (Figure 3). </a:t>
            </a:r>
            <a:r>
              <a:rPr lang="en-US" sz="2700" dirty="0"/>
              <a:t>Previously P450-RhF has been shown to possess good activity towards diclofenac </a:t>
            </a:r>
            <a:r>
              <a:rPr lang="en-US" sz="2700" dirty="0" smtClean="0"/>
              <a:t>and </a:t>
            </a:r>
            <a:r>
              <a:rPr lang="en-US" sz="2700" dirty="0"/>
              <a:t>produce the human metabolite </a:t>
            </a:r>
            <a:r>
              <a:rPr lang="en-US" sz="2700" dirty="0" smtClean="0"/>
              <a:t>5-hydroxydiclofenac.</a:t>
            </a:r>
            <a:r>
              <a:rPr lang="en-US" sz="2700" baseline="30000" dirty="0" smtClean="0"/>
              <a:t>[9]</a:t>
            </a:r>
            <a:r>
              <a:rPr lang="en-US" sz="2700" dirty="0" smtClean="0"/>
              <a:t> In </a:t>
            </a:r>
            <a:r>
              <a:rPr lang="en-US" sz="2700" dirty="0"/>
              <a:t>this study P450-AT, AX, JT and TT all displayed better conversions (&gt; 95 %) to the hydroxylated product than </a:t>
            </a:r>
            <a:r>
              <a:rPr lang="en-US" sz="2700" dirty="0" err="1"/>
              <a:t>RhF</a:t>
            </a:r>
            <a:r>
              <a:rPr lang="en-US" sz="2700" dirty="0"/>
              <a:t> (63 %) under the screening conditions. Furthermore in terms of total substrate </a:t>
            </a:r>
            <a:r>
              <a:rPr lang="en-US" sz="2700" dirty="0" smtClean="0"/>
              <a:t>conversion, </a:t>
            </a:r>
            <a:r>
              <a:rPr lang="en-US" sz="2700" dirty="0" err="1" smtClean="0"/>
              <a:t>RhF</a:t>
            </a:r>
            <a:r>
              <a:rPr lang="en-US" sz="2700" dirty="0" smtClean="0"/>
              <a:t> </a:t>
            </a:r>
            <a:r>
              <a:rPr lang="en-US" sz="2700" dirty="0"/>
              <a:t>was outperformed in all cases by two or more of the new class VII P450s from this study, with the exception of just α-</a:t>
            </a:r>
            <a:r>
              <a:rPr lang="en-US" sz="2700" dirty="0" err="1"/>
              <a:t>isophorone</a:t>
            </a:r>
            <a:r>
              <a:rPr lang="en-US" sz="2700" dirty="0"/>
              <a:t> </a:t>
            </a:r>
            <a:r>
              <a:rPr lang="en-US" sz="2700" dirty="0" smtClean="0"/>
              <a:t> </a:t>
            </a:r>
            <a:r>
              <a:rPr lang="en-GB" sz="2700" dirty="0"/>
              <a:t>where no activity was observed with any P450. </a:t>
            </a:r>
            <a:r>
              <a:rPr lang="en-GB" sz="2700" dirty="0" smtClean="0"/>
              <a:t>The </a:t>
            </a:r>
            <a:r>
              <a:rPr lang="en-GB" sz="2700" dirty="0" err="1"/>
              <a:t>sulphoxidation</a:t>
            </a:r>
            <a:r>
              <a:rPr lang="en-GB" sz="2700" dirty="0"/>
              <a:t> capability of AT, AX, JT, TB and TT was demonstrated with methyl phenyl sulphide to give conversions of 59, 34, 58, 58 and 21 % respectively to the corresponding </a:t>
            </a:r>
            <a:r>
              <a:rPr lang="en-GB" sz="2700" dirty="0" err="1" smtClean="0"/>
              <a:t>sulphoxide</a:t>
            </a:r>
            <a:r>
              <a:rPr lang="en-GB" sz="2700" dirty="0" smtClean="0"/>
              <a:t>. </a:t>
            </a:r>
            <a:r>
              <a:rPr lang="en-GB" sz="2700" dirty="0"/>
              <a:t>Epoxidation activity was also demonstrated using styrene </a:t>
            </a:r>
            <a:r>
              <a:rPr lang="en-GB" sz="2700" dirty="0" smtClean="0"/>
              <a:t>as </a:t>
            </a:r>
            <a:r>
              <a:rPr lang="en-GB" sz="2700" dirty="0"/>
              <a:t>substrate with conversions of 10-20 % to the </a:t>
            </a:r>
            <a:r>
              <a:rPr lang="en-GB" sz="2700" dirty="0" smtClean="0"/>
              <a:t>corresponding epoxide catalysed </a:t>
            </a:r>
            <a:r>
              <a:rPr lang="en-GB" sz="2700" dirty="0"/>
              <a:t>by AT, JT and TB.</a:t>
            </a:r>
            <a:endParaRPr lang="en-US" sz="2700" dirty="0"/>
          </a:p>
        </p:txBody>
      </p:sp>
      <p:sp>
        <p:nvSpPr>
          <p:cNvPr id="30" name="CasellaDiTesto 29"/>
          <p:cNvSpPr txBox="1"/>
          <p:nvPr/>
        </p:nvSpPr>
        <p:spPr>
          <a:xfrm>
            <a:off x="14545667" y="25347608"/>
            <a:ext cx="15300000" cy="4401205"/>
          </a:xfrm>
          <a:prstGeom prst="rect">
            <a:avLst/>
          </a:prstGeom>
          <a:noFill/>
        </p:spPr>
        <p:txBody>
          <a:bodyPr wrap="square" rtlCol="0">
            <a:spAutoFit/>
          </a:bodyPr>
          <a:lstStyle/>
          <a:p>
            <a:pPr algn="just"/>
            <a:r>
              <a:rPr lang="en-GB" sz="2700" dirty="0"/>
              <a:t>Diclofenac metabolites are  </a:t>
            </a:r>
            <a:r>
              <a:rPr lang="en-GB" sz="2700" dirty="0" smtClean="0"/>
              <a:t>persistent </a:t>
            </a:r>
            <a:r>
              <a:rPr lang="en-GB" sz="2700" dirty="0"/>
              <a:t>environmental contaminants </a:t>
            </a:r>
            <a:r>
              <a:rPr lang="en-GB" sz="2700" dirty="0" smtClean="0"/>
              <a:t>but they are not readily available for toxicology study or environmental analysis due to the difficult chemical synthesis. Here our initial screening experiments suggested that the present thermostable enzymes would be significantly better than P450-RhF at catalysing 5-hydroxydiclofenac production. In particular, P450-AX proved to be the best biocatalyst to carry out this biotransformation. </a:t>
            </a:r>
            <a:r>
              <a:rPr lang="en-GB" sz="2700" dirty="0"/>
              <a:t>S</a:t>
            </a:r>
            <a:r>
              <a:rPr lang="en-GB" sz="2700" dirty="0" smtClean="0"/>
              <a:t>cale-up experiments carried out in shake flasks demonstrated significant improvements when </a:t>
            </a:r>
            <a:r>
              <a:rPr lang="en-GB" sz="2700" dirty="0"/>
              <a:t>compared to the previously reported metrics for the P450-RhF catalysed whole cell </a:t>
            </a:r>
            <a:r>
              <a:rPr lang="en-GB" sz="2700" dirty="0" smtClean="0"/>
              <a:t>system.</a:t>
            </a:r>
            <a:r>
              <a:rPr lang="en-GB" sz="2700" baseline="30000" dirty="0" smtClean="0"/>
              <a:t>[9]</a:t>
            </a:r>
            <a:r>
              <a:rPr lang="en-GB" sz="2700" dirty="0"/>
              <a:t> </a:t>
            </a:r>
            <a:r>
              <a:rPr lang="en-GB" sz="2700" dirty="0" smtClean="0"/>
              <a:t>To </a:t>
            </a:r>
            <a:r>
              <a:rPr lang="en-GB" sz="2700" dirty="0"/>
              <a:t>expose the biocatalyst to more industrially relevant conditions,</a:t>
            </a:r>
            <a:r>
              <a:rPr lang="en-GB" sz="2700" dirty="0" smtClean="0"/>
              <a:t> scale-up experiments were also </a:t>
            </a:r>
            <a:r>
              <a:rPr lang="en-GB" sz="2700" dirty="0"/>
              <a:t>carried out </a:t>
            </a:r>
            <a:r>
              <a:rPr lang="en-GB" sz="2700" dirty="0" smtClean="0"/>
              <a:t>in </a:t>
            </a:r>
            <a:r>
              <a:rPr lang="en-GB" sz="2700" dirty="0"/>
              <a:t>a stirred tank </a:t>
            </a:r>
            <a:r>
              <a:rPr lang="en-GB" sz="2700" dirty="0" smtClean="0"/>
              <a:t>reactor (Figure 4). Our experiments demonstrated that the reaction was limited by the supply of oxygen. Process optimization in terms of agitation and oxygen supply led to more than 2-fold improvement in relevant metrics such as product concentration and biocatalyst yield.</a:t>
            </a:r>
            <a:endParaRPr lang="en-US" sz="2700" dirty="0"/>
          </a:p>
        </p:txBody>
      </p:sp>
      <p:sp>
        <p:nvSpPr>
          <p:cNvPr id="9" name="TextBox 8"/>
          <p:cNvSpPr txBox="1"/>
          <p:nvPr/>
        </p:nvSpPr>
        <p:spPr>
          <a:xfrm>
            <a:off x="15625787" y="13921328"/>
            <a:ext cx="14401600" cy="1200329"/>
          </a:xfrm>
          <a:prstGeom prst="rect">
            <a:avLst/>
          </a:prstGeom>
          <a:noFill/>
        </p:spPr>
        <p:txBody>
          <a:bodyPr wrap="square" rtlCol="0">
            <a:spAutoFit/>
          </a:bodyPr>
          <a:lstStyle/>
          <a:p>
            <a:pPr algn="just"/>
            <a:r>
              <a:rPr lang="en-GB" sz="2400" b="1" dirty="0" smtClean="0"/>
              <a:t>Figure 1. </a:t>
            </a:r>
            <a:r>
              <a:rPr lang="en-GB" sz="2400" dirty="0" smtClean="0"/>
              <a:t>Discovery, cloning and expression workflow. The </a:t>
            </a:r>
            <a:r>
              <a:rPr lang="en-GB" sz="2400" dirty="0"/>
              <a:t>s</a:t>
            </a:r>
            <a:r>
              <a:rPr lang="en-GB" sz="2400" dirty="0" smtClean="0"/>
              <a:t>tructural </a:t>
            </a:r>
            <a:r>
              <a:rPr lang="en-GB" sz="2400" dirty="0"/>
              <a:t>organisation of </a:t>
            </a:r>
            <a:r>
              <a:rPr lang="en-GB" sz="2400" dirty="0" smtClean="0"/>
              <a:t>class VII P450s is shown on the right.</a:t>
            </a:r>
          </a:p>
          <a:p>
            <a:pPr algn="just"/>
            <a:r>
              <a:rPr lang="en-GB" sz="2400" b="1" dirty="0" smtClean="0"/>
              <a:t> </a:t>
            </a:r>
            <a:endParaRPr lang="en-GB" sz="2400" b="1" dirty="0"/>
          </a:p>
        </p:txBody>
      </p:sp>
      <p:sp>
        <p:nvSpPr>
          <p:cNvPr id="12" name="CasellaDiTesto 11"/>
          <p:cNvSpPr txBox="1"/>
          <p:nvPr/>
        </p:nvSpPr>
        <p:spPr>
          <a:xfrm>
            <a:off x="9574232" y="14697144"/>
            <a:ext cx="11095025" cy="784830"/>
          </a:xfrm>
          <a:prstGeom prst="rect">
            <a:avLst/>
          </a:prstGeom>
          <a:solidFill>
            <a:schemeClr val="bg1"/>
          </a:solidFill>
        </p:spPr>
        <p:txBody>
          <a:bodyPr wrap="none" rtlCol="0">
            <a:spAutoFit/>
          </a:bodyPr>
          <a:lstStyle/>
          <a:p>
            <a:pPr algn="ctr"/>
            <a:r>
              <a:rPr lang="en-US" sz="4500" b="1" dirty="0" smtClean="0"/>
              <a:t>Structure determination and thermal stability</a:t>
            </a:r>
            <a:endParaRPr lang="en-US" sz="4500" b="1" dirty="0"/>
          </a:p>
        </p:txBody>
      </p:sp>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6041" y="31186699"/>
            <a:ext cx="8653370" cy="4350722"/>
          </a:xfrm>
          <a:prstGeom prst="rect">
            <a:avLst/>
          </a:prstGeom>
        </p:spPr>
      </p:pic>
      <p:sp>
        <p:nvSpPr>
          <p:cNvPr id="36" name="TextBox 8"/>
          <p:cNvSpPr txBox="1"/>
          <p:nvPr/>
        </p:nvSpPr>
        <p:spPr>
          <a:xfrm>
            <a:off x="14545667" y="38740281"/>
            <a:ext cx="15121680" cy="1200329"/>
          </a:xfrm>
          <a:prstGeom prst="rect">
            <a:avLst/>
          </a:prstGeom>
          <a:noFill/>
        </p:spPr>
        <p:txBody>
          <a:bodyPr wrap="square" rtlCol="0">
            <a:spAutoFit/>
          </a:bodyPr>
          <a:lstStyle/>
          <a:p>
            <a:pPr algn="just"/>
            <a:r>
              <a:rPr lang="en-GB" sz="2400" b="1" dirty="0" smtClean="0"/>
              <a:t>Figure 4. </a:t>
            </a:r>
            <a:r>
              <a:rPr lang="en-GB" sz="2400" dirty="0" smtClean="0"/>
              <a:t>Whole-cell 5-hydroxylation of diclofenac by P450-AX</a:t>
            </a:r>
            <a:r>
              <a:rPr lang="en-GB" sz="2400" dirty="0"/>
              <a:t>. </a:t>
            </a:r>
            <a:r>
              <a:rPr lang="en-GB" sz="2400" dirty="0" smtClean="0"/>
              <a:t>The table shows a comparison between the calculated process metrics obtained from experiments carried out with different oxygen supply methods. The bioreactor employed is also shown. Stirring was set at 200 rpm and pure oxygen/air was supplied at 0.2 </a:t>
            </a:r>
            <a:r>
              <a:rPr lang="en-GB" sz="2400" dirty="0" err="1" smtClean="0"/>
              <a:t>vvm</a:t>
            </a:r>
            <a:r>
              <a:rPr lang="en-GB" sz="2400" dirty="0" smtClean="0"/>
              <a:t>.  </a:t>
            </a:r>
            <a:endParaRPr lang="en-GB" sz="2400" dirty="0"/>
          </a:p>
        </p:txBody>
      </p:sp>
      <p:sp>
        <p:nvSpPr>
          <p:cNvPr id="39" name="TextBox 30"/>
          <p:cNvSpPr txBox="1"/>
          <p:nvPr/>
        </p:nvSpPr>
        <p:spPr>
          <a:xfrm>
            <a:off x="1080171" y="35723203"/>
            <a:ext cx="12313368" cy="461665"/>
          </a:xfrm>
          <a:prstGeom prst="rect">
            <a:avLst/>
          </a:prstGeom>
          <a:noFill/>
        </p:spPr>
        <p:txBody>
          <a:bodyPr wrap="square" rtlCol="0">
            <a:spAutoFit/>
          </a:bodyPr>
          <a:lstStyle/>
          <a:p>
            <a:r>
              <a:rPr lang="en-GB" sz="2400" b="1" dirty="0" smtClean="0"/>
              <a:t>Figure 3. </a:t>
            </a:r>
            <a:r>
              <a:rPr lang="en-GB" sz="2400" dirty="0" smtClean="0"/>
              <a:t>Catalytic versatility of the newly discovered panel of thermophilic self-sufficient P450s.</a:t>
            </a:r>
            <a:endParaRPr lang="en-GB" sz="2400" b="1" dirty="0"/>
          </a:p>
        </p:txBody>
      </p:sp>
      <p:grpSp>
        <p:nvGrpSpPr>
          <p:cNvPr id="41" name="Group 40"/>
          <p:cNvGrpSpPr/>
          <p:nvPr/>
        </p:nvGrpSpPr>
        <p:grpSpPr>
          <a:xfrm>
            <a:off x="15697795" y="8927090"/>
            <a:ext cx="3844353" cy="3674287"/>
            <a:chOff x="-3748413" y="13465473"/>
            <a:chExt cx="11605250" cy="9201590"/>
          </a:xfrm>
        </p:grpSpPr>
        <p:pic>
          <p:nvPicPr>
            <p:cNvPr id="44" name="Picture 43"/>
            <p:cNvPicPr>
              <a:picLocks noChangeAspect="1"/>
            </p:cNvPicPr>
            <p:nvPr/>
          </p:nvPicPr>
          <p:blipFill rotWithShape="1">
            <a:blip r:embed="rId7" cstate="print">
              <a:extLst>
                <a:ext uri="{28A0092B-C50C-407E-A947-70E740481C1C}">
                  <a14:useLocalDpi xmlns:a14="http://schemas.microsoft.com/office/drawing/2010/main" val="0"/>
                </a:ext>
              </a:extLst>
            </a:blip>
            <a:srcRect l="12248" t="15385" r="22487" b="5990"/>
            <a:stretch/>
          </p:blipFill>
          <p:spPr>
            <a:xfrm>
              <a:off x="-3748413" y="13465473"/>
              <a:ext cx="11605250" cy="9201590"/>
            </a:xfrm>
            <a:prstGeom prst="rect">
              <a:avLst/>
            </a:prstGeom>
          </p:spPr>
        </p:pic>
        <p:pic>
          <p:nvPicPr>
            <p:cNvPr id="45" name="Picture 44"/>
            <p:cNvPicPr>
              <a:picLocks/>
            </p:cNvPicPr>
            <p:nvPr/>
          </p:nvPicPr>
          <p:blipFill rotWithShape="1">
            <a:blip r:embed="rId8">
              <a:extLst>
                <a:ext uri="{28A0092B-C50C-407E-A947-70E740481C1C}">
                  <a14:useLocalDpi xmlns:a14="http://schemas.microsoft.com/office/drawing/2010/main" val="0"/>
                </a:ext>
              </a:extLst>
            </a:blip>
            <a:srcRect l="9320"/>
            <a:stretch/>
          </p:blipFill>
          <p:spPr>
            <a:xfrm>
              <a:off x="-1638861" y="14607559"/>
              <a:ext cx="7430721" cy="4333067"/>
            </a:xfrm>
            <a:prstGeom prst="rect">
              <a:avLst/>
            </a:prstGeom>
          </p:spPr>
        </p:pic>
      </p:grpSp>
      <p:sp>
        <p:nvSpPr>
          <p:cNvPr id="48" name="Right Arrow 47"/>
          <p:cNvSpPr/>
          <p:nvPr/>
        </p:nvSpPr>
        <p:spPr>
          <a:xfrm>
            <a:off x="19622331" y="10882834"/>
            <a:ext cx="900000" cy="7204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Right Arrow 67"/>
          <p:cNvSpPr/>
          <p:nvPr/>
        </p:nvSpPr>
        <p:spPr>
          <a:xfrm>
            <a:off x="24470615" y="10872822"/>
            <a:ext cx="900000" cy="7204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TextBox 68"/>
          <p:cNvSpPr txBox="1"/>
          <p:nvPr/>
        </p:nvSpPr>
        <p:spPr>
          <a:xfrm>
            <a:off x="26856" y="2592265"/>
            <a:ext cx="30189751" cy="5586145"/>
          </a:xfrm>
          <a:prstGeom prst="rect">
            <a:avLst/>
          </a:prstGeom>
          <a:noFill/>
        </p:spPr>
        <p:txBody>
          <a:bodyPr wrap="square" rtlCol="0">
            <a:spAutoFit/>
          </a:bodyPr>
          <a:lstStyle/>
          <a:p>
            <a:pPr algn="ctr"/>
            <a:r>
              <a:rPr lang="en-GB" sz="5500" b="1" cap="all" dirty="0" smtClean="0"/>
              <a:t>FROM GENEs towards industry:</a:t>
            </a:r>
          </a:p>
          <a:p>
            <a:pPr algn="ctr"/>
            <a:r>
              <a:rPr lang="en-GB" sz="5500" b="1" cap="all" dirty="0" smtClean="0"/>
              <a:t>discovery of A </a:t>
            </a:r>
            <a:r>
              <a:rPr lang="en-GB" sz="5500" b="1" cap="all" dirty="0"/>
              <a:t>panel of new thermostable </a:t>
            </a:r>
            <a:r>
              <a:rPr lang="en-GB" sz="5500" b="1" cap="all" dirty="0" smtClean="0"/>
              <a:t>self-sufficient </a:t>
            </a:r>
            <a:r>
              <a:rPr lang="en-GB" sz="5500" b="1" cap="all" dirty="0"/>
              <a:t>cytochrome </a:t>
            </a:r>
            <a:r>
              <a:rPr lang="en-GB" sz="5500" b="1" cap="all" dirty="0" smtClean="0"/>
              <a:t>P450</a:t>
            </a:r>
            <a:r>
              <a:rPr lang="en-GB" sz="5500" b="1" dirty="0" smtClean="0"/>
              <a:t>s</a:t>
            </a:r>
            <a:r>
              <a:rPr lang="en-GB" sz="5500" b="1" cap="all" dirty="0" smtClean="0"/>
              <a:t> and application </a:t>
            </a:r>
            <a:r>
              <a:rPr lang="en-GB" sz="5500" b="1" cap="all" dirty="0"/>
              <a:t>FOR the </a:t>
            </a:r>
            <a:r>
              <a:rPr lang="en-GB" sz="5500" b="1" cap="all" dirty="0" smtClean="0"/>
              <a:t>whole-cell 5-hydroxylation </a:t>
            </a:r>
            <a:r>
              <a:rPr lang="en-GB" sz="5500" b="1" cap="all" dirty="0"/>
              <a:t>of </a:t>
            </a:r>
            <a:r>
              <a:rPr lang="en-GB" sz="5500" b="1" cap="all" dirty="0" smtClean="0"/>
              <a:t>diclofenac </a:t>
            </a:r>
          </a:p>
          <a:p>
            <a:pPr algn="ctr"/>
            <a:r>
              <a:rPr lang="en-GB" sz="4500" dirty="0" smtClean="0"/>
              <a:t>Michele Tavanti*, </a:t>
            </a:r>
            <a:r>
              <a:rPr lang="en-GB" sz="4500" dirty="0"/>
              <a:t>Joanne L. </a:t>
            </a:r>
            <a:r>
              <a:rPr lang="en-GB" sz="4500" dirty="0" smtClean="0"/>
              <a:t>Porter*, Colin W. Levy</a:t>
            </a:r>
            <a:r>
              <a:rPr lang="en-GB" sz="4500" dirty="0"/>
              <a:t>, Selina Sabatini, </a:t>
            </a:r>
            <a:r>
              <a:rPr lang="en-GB" sz="4500" dirty="0" smtClean="0"/>
              <a:t>Rowan M. Lindeque†, Mafalda Dias </a:t>
            </a:r>
            <a:r>
              <a:rPr lang="en-GB" sz="4500" dirty="0"/>
              <a:t>Gomes†, </a:t>
            </a:r>
            <a:r>
              <a:rPr lang="en-GB" sz="4500" dirty="0" smtClean="0"/>
              <a:t>J. </a:t>
            </a:r>
            <a:r>
              <a:rPr lang="en-GB" sz="4500" dirty="0"/>
              <a:t>Rubén Gómez </a:t>
            </a:r>
            <a:r>
              <a:rPr lang="en-GB" sz="4500" dirty="0" smtClean="0"/>
              <a:t>Castellanos, John M. Woodley†, Nicholas </a:t>
            </a:r>
            <a:r>
              <a:rPr lang="en-GB" sz="4500" dirty="0"/>
              <a:t>J. </a:t>
            </a:r>
            <a:r>
              <a:rPr lang="en-GB" sz="4500" dirty="0" smtClean="0"/>
              <a:t>Turner</a:t>
            </a:r>
            <a:r>
              <a:rPr lang="en-GB" sz="4500" baseline="30000" dirty="0" smtClean="0"/>
              <a:t>*</a:t>
            </a:r>
            <a:r>
              <a:rPr lang="en-GB" sz="4500" dirty="0" smtClean="0"/>
              <a:t> </a:t>
            </a:r>
            <a:r>
              <a:rPr lang="en-GB" sz="4500" dirty="0"/>
              <a:t>and Sabine L. </a:t>
            </a:r>
            <a:r>
              <a:rPr lang="en-GB" sz="4500" dirty="0" smtClean="0"/>
              <a:t>Flitsch</a:t>
            </a:r>
            <a:r>
              <a:rPr lang="en-GB" sz="4500" baseline="30000" dirty="0" smtClean="0"/>
              <a:t>*</a:t>
            </a:r>
          </a:p>
          <a:p>
            <a:pPr algn="ctr"/>
            <a:r>
              <a:rPr lang="en-GB" sz="3200" dirty="0" smtClean="0"/>
              <a:t>†</a:t>
            </a:r>
            <a:r>
              <a:rPr lang="en-GB" sz="3000" i="1" dirty="0" smtClean="0"/>
              <a:t>Department </a:t>
            </a:r>
            <a:r>
              <a:rPr lang="en-GB" sz="3000" i="1" dirty="0"/>
              <a:t>of Chemical and Biochemical Engineering, Technical University of Denmark (DTU), 2800-Lyngby, Denmark</a:t>
            </a:r>
            <a:endParaRPr lang="en-GB" sz="3000" i="1" dirty="0" smtClean="0"/>
          </a:p>
          <a:p>
            <a:pPr algn="ctr"/>
            <a:r>
              <a:rPr lang="en-GB" sz="3000" i="1" dirty="0" smtClean="0"/>
              <a:t>*School </a:t>
            </a:r>
            <a:r>
              <a:rPr lang="en-GB" sz="3000" i="1" dirty="0"/>
              <a:t>of Chemistry, Manchester Institute of Biotechnology. The University of Manchester. UK. </a:t>
            </a:r>
            <a:endParaRPr lang="en-US" sz="3000" i="1" dirty="0"/>
          </a:p>
          <a:p>
            <a:pPr algn="ctr"/>
            <a:r>
              <a:rPr lang="en-GB" sz="3000" i="1" dirty="0" smtClean="0"/>
              <a:t>Email</a:t>
            </a:r>
            <a:r>
              <a:rPr lang="en-GB" sz="3000" i="1" dirty="0"/>
              <a:t>: nicholas.turner@manchester.ac.uk or sabine.flitsch@manchester.ac.uk </a:t>
            </a:r>
            <a:endParaRPr lang="en-US" sz="3000" i="1" dirty="0"/>
          </a:p>
        </p:txBody>
      </p:sp>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63347" y="32801421"/>
            <a:ext cx="4104000" cy="5472000"/>
          </a:xfrm>
          <a:prstGeom prst="rect">
            <a:avLst/>
          </a:prstGeom>
        </p:spPr>
      </p:pic>
      <p:graphicFrame>
        <p:nvGraphicFramePr>
          <p:cNvPr id="73" name="Table 72"/>
          <p:cNvGraphicFramePr>
            <a:graphicFrameLocks noGrp="1"/>
          </p:cNvGraphicFramePr>
          <p:nvPr>
            <p:extLst>
              <p:ext uri="{D42A27DB-BD31-4B8C-83A1-F6EECF244321}">
                <p14:modId xmlns:p14="http://schemas.microsoft.com/office/powerpoint/2010/main" val="3998619489"/>
              </p:ext>
            </p:extLst>
          </p:nvPr>
        </p:nvGraphicFramePr>
        <p:xfrm>
          <a:off x="15121743" y="33522250"/>
          <a:ext cx="10117012" cy="4627118"/>
        </p:xfrm>
        <a:graphic>
          <a:graphicData uri="http://schemas.openxmlformats.org/drawingml/2006/table">
            <a:tbl>
              <a:tblPr firstRow="1" firstCol="1" bandRow="1">
                <a:tableStyleId>{2D5ABB26-0587-4C30-8999-92F81FD0307C}</a:tableStyleId>
              </a:tblPr>
              <a:tblGrid>
                <a:gridCol w="4558450"/>
                <a:gridCol w="2779281"/>
                <a:gridCol w="2779281"/>
              </a:tblGrid>
              <a:tr h="490855">
                <a:tc>
                  <a:txBody>
                    <a:bodyPr/>
                    <a:lstStyle/>
                    <a:p>
                      <a:pPr algn="ctr">
                        <a:lnSpc>
                          <a:spcPct val="115000"/>
                        </a:lnSpc>
                        <a:spcAft>
                          <a:spcPts val="0"/>
                        </a:spcAft>
                      </a:pPr>
                      <a:endParaRPr lang="en-GB" sz="2600" b="1"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en-GB" sz="2600" b="1" baseline="0" dirty="0" smtClean="0">
                          <a:effectLst/>
                          <a:latin typeface="Calibri"/>
                          <a:ea typeface="Calibri"/>
                          <a:cs typeface="Times New Roman"/>
                        </a:rPr>
                        <a:t>Oxygen supply</a:t>
                      </a:r>
                      <a:endParaRPr lang="en-GB" sz="2600" b="1" baseline="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2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90855">
                <a:tc>
                  <a:txBody>
                    <a:bodyPr/>
                    <a:lstStyle/>
                    <a:p>
                      <a:pPr algn="ctr">
                        <a:lnSpc>
                          <a:spcPct val="115000"/>
                        </a:lnSpc>
                        <a:spcAft>
                          <a:spcPts val="0"/>
                        </a:spcAft>
                      </a:pPr>
                      <a:r>
                        <a:rPr lang="nl-NL" sz="2600" b="1" dirty="0">
                          <a:effectLst/>
                        </a:rPr>
                        <a:t>Process metric</a:t>
                      </a:r>
                      <a:endParaRPr lang="en-GB" sz="2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2600" b="1" dirty="0" smtClean="0">
                          <a:effectLst/>
                          <a:latin typeface="Calibri"/>
                          <a:ea typeface="Calibri"/>
                          <a:cs typeface="Times New Roman"/>
                        </a:rPr>
                        <a:t>Pure O</a:t>
                      </a:r>
                      <a:r>
                        <a:rPr lang="en-GB" sz="2600" b="1" baseline="-25000" dirty="0" smtClean="0">
                          <a:effectLst/>
                          <a:latin typeface="Calibri"/>
                          <a:ea typeface="Calibri"/>
                          <a:cs typeface="Times New Roman"/>
                        </a:rPr>
                        <a:t>2</a:t>
                      </a:r>
                      <a:endParaRPr lang="en-GB" sz="2600" b="1" baseline="-25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2600" b="1" dirty="0" smtClean="0">
                          <a:effectLst/>
                          <a:latin typeface="Calibri"/>
                          <a:ea typeface="Calibri"/>
                          <a:cs typeface="Times New Roman"/>
                        </a:rPr>
                        <a:t>Air</a:t>
                      </a:r>
                      <a:endParaRPr lang="en-GB" sz="26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850">
                <a:tc>
                  <a:txBody>
                    <a:bodyPr/>
                    <a:lstStyle/>
                    <a:p>
                      <a:pPr algn="ctr">
                        <a:lnSpc>
                          <a:spcPct val="115000"/>
                        </a:lnSpc>
                        <a:spcAft>
                          <a:spcPts val="0"/>
                        </a:spcAft>
                      </a:pPr>
                      <a:r>
                        <a:rPr lang="en-GB" sz="2600" dirty="0" smtClean="0">
                          <a:effectLst/>
                          <a:latin typeface="Calibri"/>
                          <a:ea typeface="Calibri"/>
                          <a:cs typeface="Times New Roman"/>
                        </a:rPr>
                        <a:t>Scale (mL)</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2600" dirty="0" smtClean="0">
                          <a:effectLst/>
                          <a:latin typeface="Calibri"/>
                          <a:ea typeface="Calibri"/>
                          <a:cs typeface="Times New Roman"/>
                        </a:rPr>
                        <a:t>100</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2600" dirty="0" smtClean="0">
                          <a:effectLst/>
                          <a:latin typeface="Calibri"/>
                          <a:ea typeface="Calibri"/>
                          <a:cs typeface="Times New Roman"/>
                        </a:rPr>
                        <a:t>100</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96850">
                <a:tc>
                  <a:txBody>
                    <a:bodyPr/>
                    <a:lstStyle/>
                    <a:p>
                      <a:pPr algn="ctr">
                        <a:lnSpc>
                          <a:spcPct val="115000"/>
                        </a:lnSpc>
                        <a:spcAft>
                          <a:spcPts val="0"/>
                        </a:spcAft>
                      </a:pPr>
                      <a:r>
                        <a:rPr lang="en-GB" sz="2600" dirty="0" smtClean="0">
                          <a:effectLst/>
                          <a:latin typeface="Calibri"/>
                          <a:ea typeface="Calibri"/>
                          <a:cs typeface="Times New Roman"/>
                        </a:rPr>
                        <a:t>Substrate load (</a:t>
                      </a:r>
                      <a:r>
                        <a:rPr lang="en-GB" sz="2600" dirty="0" err="1" smtClean="0">
                          <a:effectLst/>
                          <a:latin typeface="Calibri"/>
                          <a:ea typeface="Calibri"/>
                          <a:cs typeface="Times New Roman"/>
                        </a:rPr>
                        <a:t>mM</a:t>
                      </a:r>
                      <a:r>
                        <a:rPr lang="en-GB" sz="2600" dirty="0" smtClean="0">
                          <a:effectLst/>
                          <a:latin typeface="Calibri"/>
                          <a:ea typeface="Calibri"/>
                          <a:cs typeface="Times New Roman"/>
                        </a:rPr>
                        <a:t>)</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2600" dirty="0" smtClean="0">
                          <a:effectLst/>
                          <a:latin typeface="Calibri"/>
                          <a:ea typeface="Calibri"/>
                          <a:cs typeface="Times New Roman"/>
                        </a:rPr>
                        <a:t>5</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2600" dirty="0" smtClean="0">
                          <a:effectLst/>
                          <a:latin typeface="Calibri"/>
                          <a:ea typeface="Calibri"/>
                          <a:cs typeface="Times New Roman"/>
                        </a:rPr>
                        <a:t>5</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96850">
                <a:tc>
                  <a:txBody>
                    <a:bodyPr/>
                    <a:lstStyle/>
                    <a:p>
                      <a:pPr algn="ctr">
                        <a:lnSpc>
                          <a:spcPct val="115000"/>
                        </a:lnSpc>
                        <a:spcAft>
                          <a:spcPts val="0"/>
                        </a:spcAft>
                      </a:pPr>
                      <a:r>
                        <a:rPr lang="en-GB" sz="2600" dirty="0" smtClean="0">
                          <a:effectLst/>
                          <a:latin typeface="Calibri"/>
                          <a:ea typeface="Calibri"/>
                          <a:cs typeface="Times New Roman"/>
                        </a:rPr>
                        <a:t>Process time (h)</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0"/>
                        </a:spcAft>
                      </a:pPr>
                      <a:r>
                        <a:rPr lang="en-GB" sz="2600" dirty="0" smtClean="0">
                          <a:effectLst/>
                          <a:latin typeface="Calibri"/>
                          <a:ea typeface="Calibri"/>
                          <a:cs typeface="Times New Roman"/>
                        </a:rPr>
                        <a:t>6</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0"/>
                        </a:spcAft>
                      </a:pPr>
                      <a:r>
                        <a:rPr lang="en-GB" sz="2600" dirty="0" smtClean="0">
                          <a:effectLst/>
                          <a:latin typeface="Calibri"/>
                          <a:ea typeface="Calibri"/>
                          <a:cs typeface="Times New Roman"/>
                        </a:rPr>
                        <a:t>6</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r>
              <a:tr h="196850">
                <a:tc>
                  <a:txBody>
                    <a:bodyPr/>
                    <a:lstStyle/>
                    <a:p>
                      <a:pPr algn="ctr">
                        <a:lnSpc>
                          <a:spcPct val="115000"/>
                        </a:lnSpc>
                        <a:spcAft>
                          <a:spcPts val="0"/>
                        </a:spcAft>
                      </a:pPr>
                      <a:r>
                        <a:rPr lang="nl-NL" sz="2600" dirty="0">
                          <a:effectLst/>
                        </a:rPr>
                        <a:t>Reaction conversion [%]</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lnSpc>
                          <a:spcPct val="115000"/>
                        </a:lnSpc>
                        <a:spcAft>
                          <a:spcPts val="0"/>
                        </a:spcAft>
                      </a:pPr>
                      <a:r>
                        <a:rPr lang="en-GB" sz="2600" dirty="0" smtClean="0">
                          <a:effectLst/>
                          <a:latin typeface="Calibri"/>
                          <a:ea typeface="Calibri"/>
                          <a:cs typeface="Times New Roman"/>
                        </a:rPr>
                        <a:t>94</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lnSpc>
                          <a:spcPct val="115000"/>
                        </a:lnSpc>
                        <a:spcAft>
                          <a:spcPts val="0"/>
                        </a:spcAft>
                      </a:pPr>
                      <a:r>
                        <a:rPr lang="en-GB" sz="2600" dirty="0" smtClean="0">
                          <a:effectLst/>
                          <a:latin typeface="Calibri"/>
                          <a:ea typeface="Calibri"/>
                          <a:cs typeface="Times New Roman"/>
                        </a:rPr>
                        <a:t>38</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r>
              <a:tr h="50800">
                <a:tc>
                  <a:txBody>
                    <a:bodyPr/>
                    <a:lstStyle/>
                    <a:p>
                      <a:pPr algn="ctr">
                        <a:lnSpc>
                          <a:spcPct val="115000"/>
                        </a:lnSpc>
                        <a:spcAft>
                          <a:spcPts val="0"/>
                        </a:spcAft>
                      </a:pPr>
                      <a:r>
                        <a:rPr lang="nl-NL" sz="2600" dirty="0">
                          <a:effectLst/>
                        </a:rPr>
                        <a:t>Product concentration [g/L]</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2600" dirty="0" smtClean="0">
                          <a:effectLst/>
                          <a:latin typeface="Calibri"/>
                          <a:ea typeface="Calibri"/>
                          <a:cs typeface="Times New Roman"/>
                        </a:rPr>
                        <a:t>1.5</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2600" dirty="0" smtClean="0">
                          <a:effectLst/>
                          <a:latin typeface="Calibri"/>
                          <a:ea typeface="Calibri"/>
                          <a:cs typeface="Times New Roman"/>
                        </a:rPr>
                        <a:t>0.6</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96850">
                <a:tc>
                  <a:txBody>
                    <a:bodyPr/>
                    <a:lstStyle/>
                    <a:p>
                      <a:pPr algn="ctr">
                        <a:lnSpc>
                          <a:spcPct val="115000"/>
                        </a:lnSpc>
                        <a:spcAft>
                          <a:spcPts val="0"/>
                        </a:spcAft>
                      </a:pPr>
                      <a:r>
                        <a:rPr lang="nl-NL" sz="2600" dirty="0" smtClean="0">
                          <a:effectLst/>
                        </a:rPr>
                        <a:t>Max STY</a:t>
                      </a:r>
                      <a:r>
                        <a:rPr lang="nl-NL" sz="2600" baseline="0" dirty="0" smtClean="0">
                          <a:effectLst/>
                        </a:rPr>
                        <a:t> </a:t>
                      </a:r>
                      <a:r>
                        <a:rPr lang="nl-NL" sz="2600" dirty="0" smtClean="0">
                          <a:effectLst/>
                        </a:rPr>
                        <a:t>[g </a:t>
                      </a:r>
                      <a:r>
                        <a:rPr lang="nl-NL" sz="2600" dirty="0">
                          <a:effectLst/>
                        </a:rPr>
                        <a:t>L</a:t>
                      </a:r>
                      <a:r>
                        <a:rPr lang="nl-NL" sz="2600" baseline="30000" dirty="0">
                          <a:effectLst/>
                        </a:rPr>
                        <a:t>-1 </a:t>
                      </a:r>
                      <a:r>
                        <a:rPr lang="nl-NL" sz="2600" dirty="0">
                          <a:effectLst/>
                        </a:rPr>
                        <a:t>h</a:t>
                      </a:r>
                      <a:r>
                        <a:rPr lang="nl-NL" sz="2600" baseline="30000" dirty="0">
                          <a:effectLst/>
                        </a:rPr>
                        <a:t>-1</a:t>
                      </a:r>
                      <a:r>
                        <a:rPr lang="nl-NL" sz="2600" dirty="0">
                          <a:effectLst/>
                        </a:rPr>
                        <a:t>]</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2600" dirty="0" smtClean="0">
                          <a:effectLst/>
                          <a:latin typeface="Calibri"/>
                          <a:ea typeface="Calibri"/>
                          <a:cs typeface="Times New Roman"/>
                        </a:rPr>
                        <a:t>0.62</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2600" dirty="0" smtClean="0">
                          <a:effectLst/>
                          <a:latin typeface="Calibri"/>
                          <a:ea typeface="Calibri"/>
                          <a:cs typeface="Times New Roman"/>
                        </a:rPr>
                        <a:t>0.24</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96850">
                <a:tc>
                  <a:txBody>
                    <a:bodyPr/>
                    <a:lstStyle/>
                    <a:p>
                      <a:pPr algn="ctr">
                        <a:lnSpc>
                          <a:spcPct val="115000"/>
                        </a:lnSpc>
                        <a:spcAft>
                          <a:spcPts val="0"/>
                        </a:spcAft>
                      </a:pPr>
                      <a:r>
                        <a:rPr lang="nl-NL" sz="2600" dirty="0">
                          <a:effectLst/>
                        </a:rPr>
                        <a:t>Biocatalyst loading [g</a:t>
                      </a:r>
                      <a:r>
                        <a:rPr lang="nl-NL" sz="2600" baseline="-25000" dirty="0">
                          <a:effectLst/>
                        </a:rPr>
                        <a:t>cww</a:t>
                      </a:r>
                      <a:r>
                        <a:rPr lang="nl-NL" sz="2600" dirty="0">
                          <a:effectLst/>
                        </a:rPr>
                        <a:t>/L]</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2600" dirty="0" smtClean="0">
                          <a:effectLst/>
                          <a:latin typeface="Calibri"/>
                          <a:ea typeface="Calibri"/>
                          <a:cs typeface="Times New Roman"/>
                        </a:rPr>
                        <a:t>125</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2600" dirty="0" smtClean="0">
                          <a:effectLst/>
                          <a:latin typeface="Calibri"/>
                          <a:ea typeface="Calibri"/>
                          <a:cs typeface="Times New Roman"/>
                        </a:rPr>
                        <a:t>125</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9255">
                <a:tc>
                  <a:txBody>
                    <a:bodyPr/>
                    <a:lstStyle/>
                    <a:p>
                      <a:pPr algn="ctr">
                        <a:lnSpc>
                          <a:spcPct val="115000"/>
                        </a:lnSpc>
                        <a:spcAft>
                          <a:spcPts val="0"/>
                        </a:spcAft>
                      </a:pPr>
                      <a:r>
                        <a:rPr lang="nl-NL" sz="2600" dirty="0">
                          <a:effectLst/>
                        </a:rPr>
                        <a:t>Biocatalyst yield [g</a:t>
                      </a:r>
                      <a:r>
                        <a:rPr lang="nl-NL" sz="2600" baseline="-25000" dirty="0">
                          <a:effectLst/>
                        </a:rPr>
                        <a:t>product</a:t>
                      </a:r>
                      <a:r>
                        <a:rPr lang="nl-NL" sz="2600" dirty="0">
                          <a:effectLst/>
                        </a:rPr>
                        <a:t>/g</a:t>
                      </a:r>
                      <a:r>
                        <a:rPr lang="nl-NL" sz="2600" baseline="-25000" dirty="0">
                          <a:effectLst/>
                        </a:rPr>
                        <a:t>cww</a:t>
                      </a:r>
                      <a:r>
                        <a:rPr lang="nl-NL" sz="2600" dirty="0">
                          <a:effectLst/>
                        </a:rPr>
                        <a:t>]</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2600" dirty="0" smtClean="0">
                          <a:effectLst/>
                          <a:latin typeface="Calibri"/>
                          <a:ea typeface="Calibri"/>
                          <a:cs typeface="Times New Roman"/>
                        </a:rPr>
                        <a:t>0.012</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2600" dirty="0" smtClean="0">
                          <a:effectLst/>
                          <a:latin typeface="Calibri"/>
                          <a:ea typeface="Calibri"/>
                          <a:cs typeface="Times New Roman"/>
                        </a:rPr>
                        <a:t>0.0048</a:t>
                      </a:r>
                      <a:endParaRPr lang="en-GB" sz="2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65" name="Picture 6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38055" y="29991577"/>
            <a:ext cx="10563208" cy="2412000"/>
          </a:xfrm>
          <a:prstGeom prst="rect">
            <a:avLst/>
          </a:prstGeom>
        </p:spPr>
      </p:pic>
      <p:grpSp>
        <p:nvGrpSpPr>
          <p:cNvPr id="83" name="Group 82"/>
          <p:cNvGrpSpPr/>
          <p:nvPr/>
        </p:nvGrpSpPr>
        <p:grpSpPr>
          <a:xfrm>
            <a:off x="11089283" y="303372"/>
            <a:ext cx="8064896" cy="2072870"/>
            <a:chOff x="9927727" y="62470"/>
            <a:chExt cx="10058400" cy="2805846"/>
          </a:xfrm>
        </p:grpSpPr>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7727" y="62470"/>
              <a:ext cx="10058400" cy="2805846"/>
            </a:xfrm>
            <a:prstGeom prst="rect">
              <a:avLst/>
            </a:prstGeom>
          </p:spPr>
        </p:pic>
        <p:sp>
          <p:nvSpPr>
            <p:cNvPr id="67" name="Rectangle 66"/>
            <p:cNvSpPr/>
            <p:nvPr/>
          </p:nvSpPr>
          <p:spPr>
            <a:xfrm>
              <a:off x="13393539" y="1604191"/>
              <a:ext cx="2736304" cy="1204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20839528" y="7945289"/>
            <a:ext cx="3415541" cy="6096301"/>
            <a:chOff x="20839528" y="7729265"/>
            <a:chExt cx="3415541" cy="6096301"/>
          </a:xfrm>
        </p:grpSpPr>
        <p:grpSp>
          <p:nvGrpSpPr>
            <p:cNvPr id="82" name="Group 81"/>
            <p:cNvGrpSpPr/>
            <p:nvPr/>
          </p:nvGrpSpPr>
          <p:grpSpPr>
            <a:xfrm>
              <a:off x="20839528" y="7729265"/>
              <a:ext cx="3415541" cy="6096301"/>
              <a:chOff x="20851206" y="7570576"/>
              <a:chExt cx="3415541" cy="6096301"/>
            </a:xfrm>
          </p:grpSpPr>
          <p:pic>
            <p:nvPicPr>
              <p:cNvPr id="25" name="Picture 24"/>
              <p:cNvPicPr>
                <a:picLocks noChangeAspect="1"/>
              </p:cNvPicPr>
              <p:nvPr/>
            </p:nvPicPr>
            <p:blipFill rotWithShape="1">
              <a:blip r:embed="rId12">
                <a:extLst>
                  <a:ext uri="{28A0092B-C50C-407E-A947-70E740481C1C}">
                    <a14:useLocalDpi xmlns:a14="http://schemas.microsoft.com/office/drawing/2010/main" val="0"/>
                  </a:ext>
                </a:extLst>
              </a:blip>
              <a:srcRect l="5585" t="8294" r="77915" b="78725"/>
              <a:stretch/>
            </p:blipFill>
            <p:spPr>
              <a:xfrm>
                <a:off x="21864902" y="7570576"/>
                <a:ext cx="1048970" cy="757188"/>
              </a:xfrm>
              <a:prstGeom prst="rect">
                <a:avLst/>
              </a:prstGeom>
            </p:spPr>
          </p:pic>
          <p:grpSp>
            <p:nvGrpSpPr>
              <p:cNvPr id="29" name="Group 28"/>
              <p:cNvGrpSpPr/>
              <p:nvPr/>
            </p:nvGrpSpPr>
            <p:grpSpPr>
              <a:xfrm>
                <a:off x="20851206" y="10488004"/>
                <a:ext cx="3415541" cy="1109239"/>
                <a:chOff x="27655009" y="9072985"/>
                <a:chExt cx="3415541" cy="1109239"/>
              </a:xfrm>
            </p:grpSpPr>
            <p:pic>
              <p:nvPicPr>
                <p:cNvPr id="50" name="Picture 49"/>
                <p:cNvPicPr>
                  <a:picLocks noChangeAspect="1"/>
                </p:cNvPicPr>
                <p:nvPr/>
              </p:nvPicPr>
              <p:blipFill rotWithShape="1">
                <a:blip r:embed="rId12">
                  <a:extLst>
                    <a:ext uri="{28A0092B-C50C-407E-A947-70E740481C1C}">
                      <a14:useLocalDpi xmlns:a14="http://schemas.microsoft.com/office/drawing/2010/main" val="0"/>
                    </a:ext>
                  </a:extLst>
                </a:blip>
                <a:srcRect t="21275" r="46276" b="62679"/>
                <a:stretch/>
              </p:blipFill>
              <p:spPr>
                <a:xfrm>
                  <a:off x="27655009" y="9182101"/>
                  <a:ext cx="3415541" cy="936000"/>
                </a:xfrm>
                <a:prstGeom prst="rect">
                  <a:avLst/>
                </a:prstGeom>
              </p:spPr>
            </p:pic>
            <p:sp>
              <p:nvSpPr>
                <p:cNvPr id="26" name="Rectangle 25"/>
                <p:cNvSpPr/>
                <p:nvPr/>
              </p:nvSpPr>
              <p:spPr>
                <a:xfrm>
                  <a:off x="29019274" y="9072985"/>
                  <a:ext cx="518239" cy="357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28974676" y="9767769"/>
                  <a:ext cx="562837" cy="414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386696" y="8687804"/>
                <a:ext cx="1846048" cy="1764000"/>
              </a:xfrm>
              <a:prstGeom prst="rect">
                <a:avLst/>
              </a:prstGeom>
            </p:spPr>
          </p:pic>
          <p:grpSp>
            <p:nvGrpSpPr>
              <p:cNvPr id="46" name="Group 45"/>
              <p:cNvGrpSpPr/>
              <p:nvPr/>
            </p:nvGrpSpPr>
            <p:grpSpPr>
              <a:xfrm>
                <a:off x="21355262" y="11712140"/>
                <a:ext cx="2134390" cy="1954737"/>
                <a:chOff x="27677459" y="10447615"/>
                <a:chExt cx="2279500" cy="1746303"/>
              </a:xfrm>
            </p:grpSpPr>
            <p:pic>
              <p:nvPicPr>
                <p:cNvPr id="61" name="Picture 60"/>
                <p:cNvPicPr>
                  <a:picLocks noChangeAspect="1"/>
                </p:cNvPicPr>
                <p:nvPr/>
              </p:nvPicPr>
              <p:blipFill rotWithShape="1">
                <a:blip r:embed="rId12">
                  <a:extLst>
                    <a:ext uri="{28A0092B-C50C-407E-A947-70E740481C1C}">
                      <a14:useLocalDpi xmlns:a14="http://schemas.microsoft.com/office/drawing/2010/main" val="0"/>
                    </a:ext>
                  </a:extLst>
                </a:blip>
                <a:srcRect l="3237" t="37440" r="54664" b="33822"/>
                <a:stretch/>
              </p:blipFill>
              <p:spPr>
                <a:xfrm>
                  <a:off x="27677459" y="10499995"/>
                  <a:ext cx="2279500" cy="1563663"/>
                </a:xfrm>
                <a:prstGeom prst="rect">
                  <a:avLst/>
                </a:prstGeom>
              </p:spPr>
            </p:pic>
            <p:sp>
              <p:nvSpPr>
                <p:cNvPr id="62" name="Rectangle 61"/>
                <p:cNvSpPr/>
                <p:nvPr/>
              </p:nvSpPr>
              <p:spPr>
                <a:xfrm>
                  <a:off x="28728756" y="10447615"/>
                  <a:ext cx="183980" cy="201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28766559" y="11958865"/>
                  <a:ext cx="183980" cy="235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29280695" y="11489709"/>
                  <a:ext cx="676264" cy="57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0" name="Rectangle 69"/>
            <p:cNvSpPr/>
            <p:nvPr/>
          </p:nvSpPr>
          <p:spPr>
            <a:xfrm>
              <a:off x="22142579" y="10861263"/>
              <a:ext cx="612000" cy="515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Connector 77"/>
            <p:cNvCxnSpPr/>
            <p:nvPr/>
          </p:nvCxnSpPr>
          <p:spPr>
            <a:xfrm>
              <a:off x="22723334" y="11121066"/>
              <a:ext cx="148797" cy="178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a:off x="22867019" y="11111409"/>
              <a:ext cx="31576" cy="38176"/>
            </a:xfrm>
            <a:custGeom>
              <a:avLst/>
              <a:gdLst>
                <a:gd name="connsiteX0" fmla="*/ 31271 w 31576"/>
                <a:gd name="connsiteY0" fmla="*/ 76 h 38176"/>
                <a:gd name="connsiteX1" fmla="*/ 21746 w 31576"/>
                <a:gd name="connsiteY1" fmla="*/ 26270 h 38176"/>
                <a:gd name="connsiteX2" fmla="*/ 16984 w 31576"/>
                <a:gd name="connsiteY2" fmla="*/ 33413 h 38176"/>
                <a:gd name="connsiteX3" fmla="*/ 2696 w 31576"/>
                <a:gd name="connsiteY3" fmla="*/ 38176 h 38176"/>
                <a:gd name="connsiteX4" fmla="*/ 2696 w 31576"/>
                <a:gd name="connsiteY4" fmla="*/ 21507 h 38176"/>
                <a:gd name="connsiteX5" fmla="*/ 12221 w 31576"/>
                <a:gd name="connsiteY5" fmla="*/ 16745 h 38176"/>
                <a:gd name="connsiteX6" fmla="*/ 31271 w 31576"/>
                <a:gd name="connsiteY6" fmla="*/ 76 h 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76" h="38176">
                  <a:moveTo>
                    <a:pt x="31271" y="76"/>
                  </a:moveTo>
                  <a:cubicBezTo>
                    <a:pt x="32858" y="1663"/>
                    <a:pt x="28045" y="15248"/>
                    <a:pt x="21746" y="26270"/>
                  </a:cubicBezTo>
                  <a:cubicBezTo>
                    <a:pt x="20326" y="28755"/>
                    <a:pt x="19411" y="31896"/>
                    <a:pt x="16984" y="33413"/>
                  </a:cubicBezTo>
                  <a:cubicBezTo>
                    <a:pt x="12727" y="36074"/>
                    <a:pt x="2696" y="38176"/>
                    <a:pt x="2696" y="38176"/>
                  </a:cubicBezTo>
                  <a:cubicBezTo>
                    <a:pt x="809" y="32514"/>
                    <a:pt x="-2287" y="27487"/>
                    <a:pt x="2696" y="21507"/>
                  </a:cubicBezTo>
                  <a:cubicBezTo>
                    <a:pt x="4968" y="18780"/>
                    <a:pt x="9046" y="18332"/>
                    <a:pt x="12221" y="16745"/>
                  </a:cubicBezTo>
                  <a:cubicBezTo>
                    <a:pt x="28193" y="22068"/>
                    <a:pt x="29684" y="-1511"/>
                    <a:pt x="31271" y="7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80"/>
            <p:cNvSpPr/>
            <p:nvPr/>
          </p:nvSpPr>
          <p:spPr>
            <a:xfrm>
              <a:off x="22096800" y="11077200"/>
              <a:ext cx="45719" cy="45719"/>
            </a:xfrm>
            <a:custGeom>
              <a:avLst/>
              <a:gdLst>
                <a:gd name="connsiteX0" fmla="*/ 0 w 30048"/>
                <a:gd name="connsiteY0" fmla="*/ 0 h 17578"/>
                <a:gd name="connsiteX1" fmla="*/ 4763 w 30048"/>
                <a:gd name="connsiteY1" fmla="*/ 11907 h 17578"/>
                <a:gd name="connsiteX2" fmla="*/ 28575 w 30048"/>
                <a:gd name="connsiteY2" fmla="*/ 16669 h 17578"/>
                <a:gd name="connsiteX3" fmla="*/ 21431 w 30048"/>
                <a:gd name="connsiteY3" fmla="*/ 14288 h 17578"/>
                <a:gd name="connsiteX4" fmla="*/ 0 w 30048"/>
                <a:gd name="connsiteY4" fmla="*/ 0 h 17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8" h="17578">
                  <a:moveTo>
                    <a:pt x="0" y="0"/>
                  </a:moveTo>
                  <a:cubicBezTo>
                    <a:pt x="1588" y="3969"/>
                    <a:pt x="1071" y="9753"/>
                    <a:pt x="4763" y="11907"/>
                  </a:cubicBezTo>
                  <a:cubicBezTo>
                    <a:pt x="11755" y="15986"/>
                    <a:pt x="36254" y="19228"/>
                    <a:pt x="28575" y="16669"/>
                  </a:cubicBezTo>
                  <a:lnTo>
                    <a:pt x="21431" y="14288"/>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9" name="Picture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645862" y="15821606"/>
            <a:ext cx="7603031" cy="7732800"/>
          </a:xfrm>
          <a:prstGeom prst="rect">
            <a:avLst/>
          </a:prstGeom>
        </p:spPr>
      </p:pic>
      <p:sp>
        <p:nvSpPr>
          <p:cNvPr id="7" name="TextBox 6"/>
          <p:cNvSpPr txBox="1"/>
          <p:nvPr/>
        </p:nvSpPr>
        <p:spPr>
          <a:xfrm>
            <a:off x="11278696" y="15639921"/>
            <a:ext cx="1740602" cy="861774"/>
          </a:xfrm>
          <a:prstGeom prst="rect">
            <a:avLst/>
          </a:prstGeom>
          <a:noFill/>
        </p:spPr>
        <p:txBody>
          <a:bodyPr wrap="square" rtlCol="0">
            <a:spAutoFit/>
          </a:bodyPr>
          <a:lstStyle/>
          <a:p>
            <a:r>
              <a:rPr lang="en-GB" sz="5000" b="1" dirty="0" smtClean="0"/>
              <a:t>A</a:t>
            </a:r>
            <a:endParaRPr lang="en-GB" sz="5000" b="1" dirty="0"/>
          </a:p>
        </p:txBody>
      </p:sp>
      <p:pic>
        <p:nvPicPr>
          <p:cNvPr id="34" name="Immagine 33"/>
          <p:cNvPicPr>
            <a:picLocks/>
          </p:cNvPicPr>
          <p:nvPr/>
        </p:nvPicPr>
        <p:blipFill rotWithShape="1">
          <a:blip r:embed="rId15">
            <a:extLst>
              <a:ext uri="{28A0092B-C50C-407E-A947-70E740481C1C}">
                <a14:useLocalDpi xmlns:a14="http://schemas.microsoft.com/office/drawing/2010/main" val="0"/>
              </a:ext>
            </a:extLst>
          </a:blip>
          <a:srcRect l="9691" t="34286" r="3417" b="32857"/>
          <a:stretch/>
        </p:blipFill>
        <p:spPr>
          <a:xfrm>
            <a:off x="20188951" y="15822367"/>
            <a:ext cx="8686308" cy="7733205"/>
          </a:xfrm>
          <a:prstGeom prst="rect">
            <a:avLst/>
          </a:prstGeom>
        </p:spPr>
      </p:pic>
      <p:sp>
        <p:nvSpPr>
          <p:cNvPr id="58" name="TextBox 57"/>
          <p:cNvSpPr txBox="1"/>
          <p:nvPr/>
        </p:nvSpPr>
        <p:spPr>
          <a:xfrm>
            <a:off x="19318650" y="15638751"/>
            <a:ext cx="1740602" cy="861774"/>
          </a:xfrm>
          <a:prstGeom prst="rect">
            <a:avLst/>
          </a:prstGeom>
          <a:noFill/>
        </p:spPr>
        <p:txBody>
          <a:bodyPr wrap="square" rtlCol="0">
            <a:spAutoFit/>
          </a:bodyPr>
          <a:lstStyle/>
          <a:p>
            <a:r>
              <a:rPr lang="en-GB" sz="5000" b="1" dirty="0" smtClean="0"/>
              <a:t>B</a:t>
            </a:r>
            <a:endParaRPr lang="en-GB" sz="5000" b="1" dirty="0"/>
          </a:p>
        </p:txBody>
      </p:sp>
      <p:sp>
        <p:nvSpPr>
          <p:cNvPr id="66" name="TextBox 65"/>
          <p:cNvSpPr txBox="1"/>
          <p:nvPr/>
        </p:nvSpPr>
        <p:spPr>
          <a:xfrm>
            <a:off x="11645862" y="23731244"/>
            <a:ext cx="17229398" cy="830997"/>
          </a:xfrm>
          <a:prstGeom prst="rect">
            <a:avLst/>
          </a:prstGeom>
          <a:noFill/>
        </p:spPr>
        <p:txBody>
          <a:bodyPr wrap="square" rtlCol="0">
            <a:spAutoFit/>
          </a:bodyPr>
          <a:lstStyle/>
          <a:p>
            <a:pPr algn="just"/>
            <a:r>
              <a:rPr lang="en-GB" sz="2400" b="1" dirty="0" smtClean="0"/>
              <a:t>Figure </a:t>
            </a:r>
            <a:r>
              <a:rPr lang="en-GB" sz="2400" b="1" dirty="0"/>
              <a:t>2</a:t>
            </a:r>
            <a:r>
              <a:rPr lang="en-GB" sz="2400" b="1" dirty="0" smtClean="0"/>
              <a:t>. </a:t>
            </a:r>
            <a:r>
              <a:rPr lang="en-GB" sz="2400" dirty="0" smtClean="0"/>
              <a:t>(A) </a:t>
            </a:r>
            <a:r>
              <a:rPr lang="en-GB" sz="2400" dirty="0"/>
              <a:t>P450-TT overall fold with helices represented in cyan, β-strands in red and coils in magenta</a:t>
            </a:r>
            <a:r>
              <a:rPr lang="en-GB" sz="2400" dirty="0" smtClean="0"/>
              <a:t>. (B)</a:t>
            </a:r>
            <a:r>
              <a:rPr lang="en-GB" sz="2400" b="1" dirty="0" smtClean="0"/>
              <a:t> </a:t>
            </a:r>
            <a:r>
              <a:rPr lang="en-US" sz="2400" dirty="0" smtClean="0"/>
              <a:t>Thermal </a:t>
            </a:r>
            <a:r>
              <a:rPr lang="en-US" sz="2400" dirty="0"/>
              <a:t>stability of P450s determined by </a:t>
            </a:r>
            <a:r>
              <a:rPr lang="en-US" sz="2400" dirty="0" smtClean="0"/>
              <a:t>the </a:t>
            </a:r>
            <a:r>
              <a:rPr lang="en-US" sz="2400" dirty="0"/>
              <a:t>residual activity toward 7-methoxycoumarin following incubation at elevated temperature for 15 min</a:t>
            </a:r>
            <a:r>
              <a:rPr lang="en-US" sz="2400" dirty="0" smtClean="0"/>
              <a:t>.</a:t>
            </a:r>
            <a:endParaRPr lang="en-GB" sz="2400" b="1" dirty="0"/>
          </a:p>
        </p:txBody>
      </p:sp>
    </p:spTree>
    <p:extLst>
      <p:ext uri="{BB962C8B-B14F-4D97-AF65-F5344CB8AC3E}">
        <p14:creationId xmlns:p14="http://schemas.microsoft.com/office/powerpoint/2010/main" val="1349104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TotalTime>
  <Words>1546</Words>
  <Application>Microsoft Office PowerPoint</Application>
  <PresentationFormat>Custom</PresentationFormat>
  <Paragraphs>62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mbdxrmt5</dc:creator>
  <cp:lastModifiedBy>Michele</cp:lastModifiedBy>
  <cp:revision>126</cp:revision>
  <dcterms:created xsi:type="dcterms:W3CDTF">2016-05-30T11:36:00Z</dcterms:created>
  <dcterms:modified xsi:type="dcterms:W3CDTF">2018-02-27T11:42:16Z</dcterms:modified>
</cp:coreProperties>
</file>